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58" r:id="rId4"/>
    <p:sldId id="262" r:id="rId5"/>
    <p:sldId id="287" r:id="rId6"/>
    <p:sldId id="256" r:id="rId7"/>
    <p:sldId id="26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9"/>
    <a:srgbClr val="003ADA"/>
    <a:srgbClr val="1880E6"/>
    <a:srgbClr val="1D3EC0"/>
    <a:srgbClr val="01046F"/>
    <a:srgbClr val="000F9E"/>
    <a:srgbClr val="010D97"/>
    <a:srgbClr val="01087D"/>
    <a:srgbClr val="01046D"/>
    <a:srgbClr val="0E4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74C-42B8-4AE8-9425-24CFF83D0E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D71A-1F0C-4B79-9196-EFA8B6A35C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"/>
          <p:cNvPicPr>
            <a:picLocks noChangeAspect="1"/>
          </p:cNvPicPr>
          <p:nvPr userDrawn="1"/>
        </p:nvPicPr>
        <p:blipFill>
          <a:blip r:embed="rId12"/>
          <a:srcRect t="4529" b="85660"/>
          <a:stretch>
            <a:fillRect/>
          </a:stretch>
        </p:blipFill>
        <p:spPr>
          <a:xfrm>
            <a:off x="0" y="0"/>
            <a:ext cx="12192000" cy="672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58809"/>
            <a:ext cx="12192000" cy="603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设定改善目标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要因分析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对策树立，解决方案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对策实施计划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效果确认，改善成果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维持固化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7972" y="626689"/>
            <a:ext cx="11116056" cy="547814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尊敬的各</a:t>
            </a:r>
            <a:r>
              <a:rPr lang="zh-CN" altLang="en-US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参赛企业</a:t>
            </a: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感谢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您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的参与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，为了本届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大赛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的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顺利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举办，首先对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资料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做出温馨提示，以促进讲演资料进一步规范化、标准化：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zh-CN" altLang="id-ID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一、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总体格式与规范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    </a:t>
            </a:r>
            <a:r>
              <a:rPr lang="zh-CN" altLang="id-ID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请按提供的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模板制作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资料，其中首页为参与赛道及企业概况简介、第</a:t>
            </a:r>
            <a:r>
              <a:rPr lang="en-US" altLang="zh-CN" sz="1400" cap="all" dirty="0">
                <a:latin typeface="+mn-ea"/>
                <a:cs typeface="仿宋" panose="02010609060101010101" charset="-122"/>
                <a:sym typeface="+mn-lt"/>
              </a:rPr>
              <a:t>2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页为参与团队介绍，从第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页开始进入正文，对正文版芯部分</a:t>
            </a:r>
            <a:r>
              <a:rPr lang="zh-CN" altLang="en-US" sz="1400" cap="all" dirty="0">
                <a:latin typeface="+mn-ea"/>
                <a:sym typeface="+mn-lt"/>
              </a:rPr>
              <a:t>（内容必须包含但不限于：选题理由</a:t>
            </a:r>
            <a:r>
              <a:rPr lang="zh-CN" altLang="en-US" sz="1400" cap="all" dirty="0">
                <a:effectLst/>
                <a:latin typeface="+mn-ea"/>
                <a:cs typeface="+mn-ea"/>
              </a:rPr>
              <a:t>、原因</a:t>
            </a:r>
            <a:r>
              <a:rPr lang="en-US" altLang="zh-CN" sz="1400" cap="all" dirty="0">
                <a:effectLst/>
                <a:latin typeface="+mn-ea"/>
                <a:cs typeface="+mn-ea"/>
              </a:rPr>
              <a:t>/</a:t>
            </a:r>
            <a:r>
              <a:rPr lang="zh-CN" altLang="en-US" sz="1400" cap="all" dirty="0">
                <a:effectLst/>
                <a:latin typeface="+mn-ea"/>
                <a:cs typeface="+mn-ea"/>
              </a:rPr>
              <a:t>现状分析、设定改善目标、要因分析、对策树立、实施计划、效果确认、维持固化</a:t>
            </a:r>
            <a:r>
              <a:rPr lang="zh-CN" altLang="en-US" sz="1400" cap="all" dirty="0">
                <a:latin typeface="+mn-ea"/>
              </a:rPr>
              <a:t>）</a:t>
            </a:r>
            <a:r>
              <a:rPr lang="zh-CN" altLang="en-US" sz="1400" cap="all" dirty="0">
                <a:latin typeface="+mn-ea"/>
                <a:sym typeface="+mn-lt"/>
              </a:rPr>
              <a:t>。</a:t>
            </a:r>
            <a:endParaRPr lang="en-US" altLang="zh-CN" sz="1400" cap="all" dirty="0">
              <a:latin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zh-CN" altLang="en-US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二、对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具体内容提示</a:t>
            </a:r>
            <a:endParaRPr lang="zh-CN" altLang="en-US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en-US" sz="1200" cap="all" dirty="0">
                <a:solidFill>
                  <a:schemeClr val="tx1"/>
                </a:solidFill>
                <a:latin typeface="+mn-ea"/>
                <a:cs typeface="仿宋" panose="02010609060101010101" charset="-122"/>
                <a:sym typeface="+mn-lt"/>
              </a:rPr>
              <a:t>参赛资料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、内容要与本次大赛吻合，且与所属赛道相符。</a:t>
            </a:r>
            <a:endParaRPr lang="en-US" altLang="zh-CN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2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资料尽量做到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三清晰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，即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版面清晰、逻辑清晰、表述清晰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①一级标题、二级标题等序列号明确，演讲资料内容前后连贯，层次分明，逻辑性强。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   ②</a:t>
            </a:r>
            <a:r>
              <a:rPr lang="zh-CN" altLang="en-US" sz="1200" cap="all" dirty="0">
                <a:latin typeface="+mn-ea"/>
                <a:cs typeface="仿宋" panose="02010609060101010101" charset="-122"/>
                <a:sym typeface="+mn-lt"/>
              </a:rPr>
              <a:t>分享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的内容清晰、简练。</a:t>
            </a:r>
            <a:endParaRPr lang="en-US" altLang="zh-CN" sz="1200" cap="all" dirty="0"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   ③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文、图、表清晰。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3. 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参赛资料请尽量精简凝练，重点突出，参赛讲演时间有限，篇幅建议不超过</a:t>
            </a: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20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页。</a:t>
            </a:r>
            <a:endParaRPr lang="zh-CN" altLang="en-US" sz="12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4. </a:t>
            </a:r>
            <a:r>
              <a:rPr lang="zh-CN" altLang="en-US" sz="12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2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资料中对</a:t>
            </a:r>
            <a:r>
              <a:rPr lang="zh-CN" sz="1200" dirty="0">
                <a:latin typeface="+mn-ea"/>
                <a:cs typeface="仿宋" panose="02010609060101010101" charset="-122"/>
                <a:sym typeface="+mn-ea"/>
              </a:rPr>
              <a:t>自己企业（单位）的宣传、介绍内容篇幅不宜过多。</a:t>
            </a:r>
            <a:endParaRPr lang="zh-CN" sz="1200" dirty="0">
              <a:latin typeface="+mn-ea"/>
              <a:cs typeface="仿宋" panose="02010609060101010101" charset="-122"/>
              <a:sym typeface="+mn-ea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dirty="0">
                <a:latin typeface="+mn-ea"/>
                <a:cs typeface="仿宋" panose="02010609060101010101" charset="-122"/>
                <a:sym typeface="+mn-ea"/>
              </a:rPr>
              <a:t>5. </a:t>
            </a:r>
            <a:r>
              <a:rPr lang="zh-CN" altLang="en-US" sz="1200" dirty="0">
                <a:latin typeface="+mn-ea"/>
                <a:cs typeface="仿宋" panose="02010609060101010101" charset="-122"/>
                <a:sym typeface="+mn-ea"/>
              </a:rPr>
              <a:t>参赛资料如有涉密内容，切记企业内部审核进行脱敏处理。</a:t>
            </a:r>
            <a:endParaRPr lang="zh-CN" altLang="en-US" sz="1200" dirty="0">
              <a:latin typeface="+mn-ea"/>
              <a:cs typeface="仿宋" panose="02010609060101010101" charset="-122"/>
              <a:sym typeface="+mn-ea"/>
            </a:endParaRPr>
          </a:p>
          <a:p>
            <a:pPr algn="l" fontAlgn="auto">
              <a:lnSpc>
                <a:spcPct val="115000"/>
              </a:lnSpc>
            </a:pPr>
            <a:endParaRPr lang="en-US" altLang="zh-CN" sz="1200" cap="all" dirty="0">
              <a:effectLst/>
              <a:latin typeface="+mn-ea"/>
              <a:cs typeface="+mn-ea"/>
              <a:sym typeface="+mn-ea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effectLst/>
                <a:latin typeface="+mn-ea"/>
                <a:cs typeface="+mn-ea"/>
                <a:sym typeface="+mn-lt"/>
              </a:rPr>
              <a:t>三、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lt"/>
              </a:rPr>
              <a:t>提交、上报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id-ID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请于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资料上传截止日（详见决赛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参赛通知）前在</a:t>
            </a:r>
            <a:r>
              <a:rPr lang="zh-CN" altLang="id-ID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大赛系统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提交</a:t>
            </a: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格式文件，切勿用</a:t>
            </a: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PDF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格式。</a:t>
            </a:r>
            <a:endParaRPr lang="zh-CN" altLang="en-US" sz="1200" cap="all" dirty="0"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集团预选赛参赛企业对接人员负责演讲</a:t>
            </a:r>
            <a:r>
              <a:rPr lang="en-US" altLang="zh-CN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200" cap="all" dirty="0">
                <a:effectLst/>
                <a:latin typeface="+mn-ea"/>
                <a:cs typeface="仿宋" panose="02010609060101010101" charset="-122"/>
                <a:sym typeface="+mn-lt"/>
              </a:rPr>
              <a:t>课件收集、上报及相关协调工作。</a:t>
            </a:r>
            <a:endParaRPr lang="en-US" altLang="zh-CN" sz="1200" cap="all" dirty="0"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en-US" altLang="zh-CN" sz="1400" cap="all" dirty="0">
              <a:solidFill>
                <a:schemeClr val="tx1"/>
              </a:solidFill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600" cap="all" dirty="0">
                <a:latin typeface="+mn-ea"/>
                <a:cs typeface="+mn-ea"/>
                <a:sym typeface="+mn-lt"/>
              </a:rPr>
              <a:t>四、比赛讲演时间：</a:t>
            </a:r>
            <a:endParaRPr lang="en-US" altLang="zh-CN" sz="1600" cap="all" dirty="0"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每支队伍讲演展示时间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12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分钟，评审点评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分钟，共计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15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分钟。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Desktop/内页.jpg内页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43810" y="1746885"/>
            <a:ext cx="3407410" cy="753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4300" b="1">
                <a:ln w="15875"/>
                <a:solidFill>
                  <a:schemeClr val="bg1"/>
                </a:solidFill>
                <a:effectLst/>
              </a:rPr>
              <a:t>参赛队</a:t>
            </a:r>
            <a:r>
              <a:rPr lang="en-US" altLang="zh-CN" sz="4300" b="1">
                <a:ln w="15875"/>
                <a:solidFill>
                  <a:schemeClr val="bg1"/>
                </a:solidFill>
                <a:effectLst/>
              </a:rPr>
              <a:t>+</a:t>
            </a:r>
            <a:r>
              <a:rPr lang="zh-CN" altLang="en-US" sz="3200" b="1">
                <a:ln w="15875"/>
                <a:solidFill>
                  <a:schemeClr val="bg1"/>
                </a:solidFill>
                <a:effectLst/>
              </a:rPr>
              <a:t>顺序号</a:t>
            </a:r>
            <a:endParaRPr lang="zh-CN" altLang="en-US" sz="3200" b="1">
              <a:ln w="15875"/>
              <a:solidFill>
                <a:schemeClr val="bg1"/>
              </a:solidFill>
              <a:effectLst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29325" y="1842770"/>
            <a:ext cx="3324225" cy="546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029960" y="1885315"/>
            <a:ext cx="3324225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500" b="1" dirty="0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团队名称</a:t>
            </a:r>
            <a:endParaRPr lang="zh-CN" altLang="en-US" sz="2500" b="1" dirty="0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6830" y="2668270"/>
            <a:ext cx="1710055" cy="375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参赛作品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>
            <p:custDataLst>
              <p:tags r:id="rId3"/>
            </p:custDataLst>
          </p:nvPr>
        </p:nvSpPr>
        <p:spPr>
          <a:xfrm>
            <a:off x="2648585" y="3128010"/>
            <a:ext cx="6647180" cy="851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5116830" y="4203065"/>
            <a:ext cx="1710055" cy="375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参赛企业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9" name="圆角矩形 28"/>
          <p:cNvSpPr/>
          <p:nvPr>
            <p:custDataLst>
              <p:tags r:id="rId5"/>
            </p:custDataLst>
          </p:nvPr>
        </p:nvSpPr>
        <p:spPr>
          <a:xfrm>
            <a:off x="2648585" y="4662805"/>
            <a:ext cx="6647180" cy="686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>
          <a:xfrm>
            <a:off x="2649855" y="3216275"/>
            <a:ext cx="6645910" cy="698500"/>
          </a:xfrm>
          <a:prstGeom prst="rect">
            <a:avLst/>
          </a:prstGeom>
          <a:noFill/>
        </p:spPr>
        <p:txBody>
          <a:bodyPr wrap="square" rtlCol="0" anchor="ctr" anchorCtr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300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***</a:t>
            </a:r>
            <a:endParaRPr lang="en-US" altLang="zh-CN" sz="2300" b="1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2649855" y="4768215"/>
            <a:ext cx="6645910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500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***</a:t>
            </a:r>
            <a:r>
              <a:rPr lang="zh-CN" altLang="en-US" sz="2500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有限公司</a:t>
            </a:r>
            <a:endParaRPr lang="zh-CN" altLang="en-US" sz="2500" b="1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54565" y="5848985"/>
            <a:ext cx="1605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讲演人：</a:t>
            </a:r>
            <a:r>
              <a:rPr lang="en-US" altLang="zh-CN" b="1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***</a:t>
            </a:r>
            <a:endParaRPr lang="en-US" altLang="zh-CN" b="1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Desktop/封面.jpg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5095" y="1976120"/>
            <a:ext cx="9402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思源宋体 CN" panose="02020700000000000000" charset="-122"/>
                <a:ea typeface="思源宋体 CN" panose="02020700000000000000" charset="-122"/>
              </a:rPr>
              <a:t>中国精益数智化创新大赛</a:t>
            </a:r>
            <a:endParaRPr lang="zh-CN" altLang="en-US" sz="6000" b="1" dirty="0">
              <a:solidFill>
                <a:schemeClr val="bg1"/>
              </a:solidFill>
              <a:latin typeface="思源宋体 CN" panose="02020700000000000000" charset="-122"/>
              <a:ea typeface="思源宋体 CN" panose="020207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7410" y="3331210"/>
            <a:ext cx="2836545" cy="853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Desktop/目录.jpg目录"/>
          <p:cNvPicPr>
            <a:picLocks noChangeAspect="1"/>
          </p:cNvPicPr>
          <p:nvPr/>
        </p:nvPicPr>
        <p:blipFill>
          <a:blip r:embed="rId1"/>
          <a:srcRect l="-9466" r="49999"/>
          <a:stretch>
            <a:fillRect/>
          </a:stretch>
        </p:blipFill>
        <p:spPr>
          <a:xfrm>
            <a:off x="-1393794" y="-4396"/>
            <a:ext cx="7250097" cy="6858000"/>
          </a:xfrm>
          <a:prstGeom prst="flowChartOnlineStorag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3526" y="1354504"/>
            <a:ext cx="2501900" cy="414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目录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Contents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141036" y="1252134"/>
            <a:ext cx="5707781" cy="4242570"/>
            <a:chOff x="5269768" y="1549400"/>
            <a:chExt cx="5707781" cy="4242570"/>
          </a:xfrm>
        </p:grpSpPr>
        <p:grpSp>
          <p:nvGrpSpPr>
            <p:cNvPr id="35" name="组合 34"/>
            <p:cNvGrpSpPr/>
            <p:nvPr/>
          </p:nvGrpSpPr>
          <p:grpSpPr>
            <a:xfrm>
              <a:off x="5269768" y="1549400"/>
              <a:ext cx="5704120" cy="711200"/>
              <a:chOff x="5269768" y="1549400"/>
              <a:chExt cx="5704120" cy="7112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269768" y="1562263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333107" y="1625601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6595690" y="1549400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矩形: 圆角 38"/>
              <p:cNvSpPr/>
              <p:nvPr/>
            </p:nvSpPr>
            <p:spPr>
              <a:xfrm>
                <a:off x="10879216" y="1738745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282160" y="2726523"/>
              <a:ext cx="5692891" cy="711200"/>
              <a:chOff x="5282160" y="2726523"/>
              <a:chExt cx="5692891" cy="7112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282160" y="2739130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345499" y="2802468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6596857" y="2726523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10880379" y="2915868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278804" y="3903646"/>
              <a:ext cx="5686955" cy="711200"/>
              <a:chOff x="5278804" y="3903646"/>
              <a:chExt cx="5686955" cy="7112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278804" y="3915997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342143" y="3979335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6587561" y="3903646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矩形: 圆角 24"/>
              <p:cNvSpPr/>
              <p:nvPr/>
            </p:nvSpPr>
            <p:spPr>
              <a:xfrm>
                <a:off x="10871087" y="4092991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296534" y="5080770"/>
              <a:ext cx="5681015" cy="711200"/>
              <a:chOff x="5296534" y="5080770"/>
              <a:chExt cx="5681015" cy="711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96534" y="5092864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359873" y="5156202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6599351" y="5080770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矩形: 圆角 20"/>
              <p:cNvSpPr/>
              <p:nvPr/>
            </p:nvSpPr>
            <p:spPr>
              <a:xfrm>
                <a:off x="10882877" y="5270115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参与赛道及企业概况简介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参赛团队介绍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选题理由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现状分析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1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ags/tag5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ags/tag6.xml><?xml version="1.0" encoding="utf-8"?>
<p:tagLst xmlns:p="http://schemas.openxmlformats.org/presentationml/2006/main">
  <p:tag name="KSO_WM_DIAGRAM_VIRTUALLY_FRAME" val="{&quot;height&quot;:211.1,&quot;left&quot;:208.55,&quot;top&quot;:210.1,&quot;width&quot;:523.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WPS 演示</Application>
  <PresentationFormat>宽屏</PresentationFormat>
  <Paragraphs>83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仿宋</vt:lpstr>
      <vt:lpstr>思源宋体 CN</vt:lpstr>
      <vt:lpstr>Calibri</vt:lpstr>
      <vt:lpstr>微软雅黑</vt:lpstr>
      <vt:lpstr>Calibri</vt:lpstr>
      <vt:lpstr>Arial Unicode MS</vt:lpstr>
      <vt:lpstr>等线</vt:lpstr>
      <vt:lpstr>方正仿宋_GB2312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Sang</dc:creator>
  <cp:lastModifiedBy>洛忆</cp:lastModifiedBy>
  <cp:revision>25</cp:revision>
  <dcterms:created xsi:type="dcterms:W3CDTF">2023-08-09T12:44:00Z</dcterms:created>
  <dcterms:modified xsi:type="dcterms:W3CDTF">2025-08-21T08:55:43Z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41558E2E0E76470CAA78802F99AA64B8_13</vt:lpwstr>
  </property>
  <property fmtid="{D5CDD505-2E9C-101B-9397-08002B2CF9AE}" pid="3" name="KSOProductBuildVer">
    <vt:lpwstr>2052-12.1.0.21915</vt:lpwstr>
  </property>
</Properties>
</file>