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4"/>
  </p:notesMasterIdLst>
  <p:sldIdLst>
    <p:sldId id="258" r:id="rId3"/>
    <p:sldId id="262" r:id="rId4"/>
    <p:sldId id="256" r:id="rId5"/>
    <p:sldId id="264" r:id="rId6"/>
    <p:sldId id="277" r:id="rId7"/>
    <p:sldId id="278" r:id="rId8"/>
    <p:sldId id="279" r:id="rId9"/>
    <p:sldId id="280" r:id="rId10"/>
    <p:sldId id="281" r:id="rId11"/>
    <p:sldId id="282" r:id="rId12"/>
    <p:sldId id="267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1499"/>
    <a:srgbClr val="003ADA"/>
    <a:srgbClr val="1880E6"/>
    <a:srgbClr val="1D3EC0"/>
    <a:srgbClr val="01046F"/>
    <a:srgbClr val="000F9E"/>
    <a:srgbClr val="010D97"/>
    <a:srgbClr val="01087D"/>
    <a:srgbClr val="01046D"/>
    <a:srgbClr val="0E4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5B74C-42B8-4AE8-9425-24CFF83D0E9A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D71A-1F0C-4B79-9196-EFA8B6A35C1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1"/>
          <p:cNvSpPr>
            <a:spLocks noGrp="1"/>
          </p:cNvSpPr>
          <p:nvPr>
            <p:ph type="dt" sz="half" idx="10"/>
          </p:nvPr>
        </p:nvSpPr>
        <p:spPr>
          <a:xfrm>
            <a:off x="4718050" y="6409690"/>
            <a:ext cx="27432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60399" y="6409690"/>
            <a:ext cx="3657600" cy="274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861300" y="6409690"/>
            <a:ext cx="3657600" cy="274320"/>
          </a:xfrm>
        </p:spPr>
        <p:txBody>
          <a:bodyPr/>
          <a:lstStyle/>
          <a:p>
            <a:fld id="{C8BB1146-E542-4D4E-B8E9-6919A11DDD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内页"/>
          <p:cNvPicPr>
            <a:picLocks noChangeAspect="1"/>
          </p:cNvPicPr>
          <p:nvPr userDrawn="1"/>
        </p:nvPicPr>
        <p:blipFill>
          <a:blip r:embed="rId13"/>
          <a:srcRect t="4529" b="85660"/>
          <a:stretch>
            <a:fillRect/>
          </a:stretch>
        </p:blipFill>
        <p:spPr>
          <a:xfrm>
            <a:off x="0" y="0"/>
            <a:ext cx="12192000" cy="6728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258809"/>
            <a:ext cx="12192000" cy="6035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D:/2025精益数智化创新大赛工作资料/物料设计/主视觉.jpg主视觉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2DADE-588B-FACC-4C6C-45FFCBCDB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9E0667F-F360-89D5-C90E-8FFDC8506FD2}"/>
              </a:ext>
            </a:extLst>
          </p:cNvPr>
          <p:cNvSpPr txBox="1"/>
          <p:nvPr/>
        </p:nvSpPr>
        <p:spPr>
          <a:xfrm>
            <a:off x="515726" y="1027753"/>
            <a:ext cx="27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14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改善效果展示</a:t>
            </a:r>
          </a:p>
        </p:txBody>
      </p:sp>
    </p:spTree>
    <p:extLst>
      <p:ext uri="{BB962C8B-B14F-4D97-AF65-F5344CB8AC3E}">
        <p14:creationId xmlns:p14="http://schemas.microsoft.com/office/powerpoint/2010/main" val="3829998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D:/2025精益数智化创新大赛工作资料/物料设计/主视觉.jpg主视觉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83BDB4C-184D-441B-43CB-AC1171EA9C2E}"/>
              </a:ext>
            </a:extLst>
          </p:cNvPr>
          <p:cNvSpPr txBox="1"/>
          <p:nvPr/>
        </p:nvSpPr>
        <p:spPr>
          <a:xfrm>
            <a:off x="537972" y="1006348"/>
            <a:ext cx="11116056" cy="4827730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id-ID" sz="1600" b="1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尊敬的各</a:t>
            </a:r>
            <a:r>
              <a:rPr lang="zh-CN" altLang="en-US" sz="1600" b="1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参赛企业</a:t>
            </a:r>
            <a:r>
              <a:rPr lang="zh-CN" altLang="id-ID" sz="1600" b="1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：</a:t>
            </a:r>
            <a:endParaRPr lang="zh-CN" altLang="id-ID" sz="1600" cap="all" dirty="0">
              <a:solidFill>
                <a:schemeClr val="tx1"/>
              </a:solidFill>
              <a:effectLst/>
              <a:latin typeface="+mn-ea"/>
              <a:cs typeface="+mn-ea"/>
              <a:sym typeface="+mn-lt"/>
            </a:endParaRPr>
          </a:p>
          <a:p>
            <a:pPr algn="l" fontAlgn="auto">
              <a:lnSpc>
                <a:spcPct val="130000"/>
              </a:lnSpc>
            </a:pPr>
            <a:r>
              <a:rPr lang="zh-CN" altLang="en-US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感谢</a:t>
            </a:r>
            <a:r>
              <a:rPr lang="zh-CN" altLang="id-ID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您</a:t>
            </a:r>
            <a:r>
              <a:rPr lang="zh-CN" altLang="en-US" sz="1600" cap="all" dirty="0">
                <a:latin typeface="+mn-ea"/>
                <a:cs typeface="+mn-ea"/>
                <a:sym typeface="+mn-lt"/>
              </a:rPr>
              <a:t>的参与</a:t>
            </a:r>
            <a:r>
              <a:rPr lang="zh-CN" altLang="id-ID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，为了本届</a:t>
            </a:r>
            <a:r>
              <a:rPr lang="zh-CN" altLang="en-US" sz="1600" cap="all" dirty="0">
                <a:latin typeface="+mn-ea"/>
                <a:cs typeface="+mn-ea"/>
                <a:sym typeface="+mn-lt"/>
              </a:rPr>
              <a:t>大赛</a:t>
            </a:r>
            <a:r>
              <a:rPr lang="zh-CN" altLang="id-ID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的</a:t>
            </a:r>
            <a:r>
              <a:rPr lang="zh-CN" altLang="en-US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顺利</a:t>
            </a:r>
            <a:r>
              <a:rPr lang="zh-CN" altLang="id-ID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举办，首先对</a:t>
            </a:r>
            <a:r>
              <a:rPr lang="zh-CN" altLang="en-US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参赛</a:t>
            </a:r>
            <a:r>
              <a:rPr lang="zh-CN" altLang="id-ID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资料</a:t>
            </a:r>
            <a:r>
              <a:rPr lang="en-US" altLang="zh-CN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PPT</a:t>
            </a:r>
            <a:r>
              <a:rPr lang="zh-CN" altLang="id-ID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做出温馨提示，以促进讲演资料进一步规范化、标准化：</a:t>
            </a:r>
          </a:p>
          <a:p>
            <a:pPr algn="l" fontAlgn="auto">
              <a:lnSpc>
                <a:spcPct val="115000"/>
              </a:lnSpc>
            </a:pPr>
            <a:endParaRPr lang="zh-CN" altLang="id-ID" sz="900" cap="all" dirty="0">
              <a:solidFill>
                <a:schemeClr val="tx1"/>
              </a:solidFill>
              <a:effectLst/>
              <a:latin typeface="+mn-ea"/>
              <a:cs typeface="+mn-ea"/>
              <a:sym typeface="+mn-lt"/>
            </a:endParaRPr>
          </a:p>
          <a:p>
            <a:pPr algn="l" fontAlgn="auto">
              <a:lnSpc>
                <a:spcPct val="115000"/>
              </a:lnSpc>
            </a:pPr>
            <a:r>
              <a:rPr lang="zh-CN" altLang="id-ID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一、</a:t>
            </a:r>
            <a:r>
              <a:rPr lang="zh-CN" altLang="en-US" sz="1600" cap="all" dirty="0">
                <a:latin typeface="+mn-ea"/>
                <a:cs typeface="+mn-ea"/>
                <a:sym typeface="+mn-lt"/>
              </a:rPr>
              <a:t>参赛</a:t>
            </a:r>
            <a:r>
              <a:rPr lang="en-US" altLang="zh-CN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PPT</a:t>
            </a:r>
            <a:r>
              <a:rPr lang="zh-CN" altLang="en-US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总体格式与规范</a:t>
            </a:r>
            <a:endParaRPr lang="zh-CN" altLang="id-ID" sz="1600" cap="all" dirty="0">
              <a:solidFill>
                <a:schemeClr val="tx1"/>
              </a:solidFill>
              <a:effectLst/>
              <a:latin typeface="+mn-ea"/>
              <a:cs typeface="+mn-ea"/>
              <a:sym typeface="+mn-lt"/>
            </a:endParaRPr>
          </a:p>
          <a:p>
            <a:pPr algn="l" fontAlgn="auto">
              <a:lnSpc>
                <a:spcPct val="115000"/>
              </a:lnSpc>
            </a:pPr>
            <a:r>
              <a:rPr lang="en-US" altLang="zh-CN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       </a:t>
            </a:r>
            <a:r>
              <a:rPr lang="zh-CN" altLang="id-ID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请按提供的</a:t>
            </a:r>
            <a:r>
              <a:rPr lang="en-US" altLang="zh-CN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PPT</a:t>
            </a:r>
            <a:r>
              <a:rPr lang="zh-CN" altLang="en-US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模板制作</a:t>
            </a:r>
            <a:r>
              <a:rPr lang="zh-CN" altLang="en-US" sz="1400" cap="all" dirty="0">
                <a:latin typeface="+mn-ea"/>
                <a:cs typeface="仿宋" panose="02010609060101010101" charset="-122"/>
                <a:sym typeface="+mn-lt"/>
              </a:rPr>
              <a:t>参赛</a:t>
            </a:r>
            <a:r>
              <a:rPr lang="zh-CN" altLang="en-US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资料，其中首页为参与赛道及企业概况简介、第</a:t>
            </a:r>
            <a:r>
              <a:rPr lang="en-US" altLang="zh-CN" sz="1400" cap="all" dirty="0">
                <a:latin typeface="+mn-ea"/>
                <a:cs typeface="仿宋" panose="02010609060101010101" charset="-122"/>
                <a:sym typeface="+mn-lt"/>
              </a:rPr>
              <a:t>2</a:t>
            </a:r>
            <a:r>
              <a:rPr lang="zh-CN" altLang="en-US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页为参与团队介绍，从第</a:t>
            </a:r>
            <a:r>
              <a:rPr lang="en-US" altLang="zh-CN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3</a:t>
            </a:r>
            <a:r>
              <a:rPr lang="zh-CN" altLang="en-US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页开始进入正文，对正文版芯部分</a:t>
            </a:r>
            <a:r>
              <a:rPr lang="zh-CN" altLang="en-US" sz="1400" cap="all" dirty="0">
                <a:latin typeface="+mn-ea"/>
                <a:sym typeface="+mn-lt"/>
              </a:rPr>
              <a:t>（内容必须包含但不限于：</a:t>
            </a:r>
            <a:r>
              <a:rPr lang="zh-CN" altLang="en-US" sz="1600" cap="all" dirty="0">
                <a:effectLst/>
                <a:latin typeface="+mn-ea"/>
                <a:cs typeface="+mn-ea"/>
              </a:rPr>
              <a:t>课题选定、原因</a:t>
            </a:r>
            <a:r>
              <a:rPr lang="en-US" altLang="zh-CN" sz="1600" cap="all" dirty="0">
                <a:effectLst/>
                <a:latin typeface="+mn-ea"/>
                <a:cs typeface="+mn-ea"/>
              </a:rPr>
              <a:t>/</a:t>
            </a:r>
            <a:r>
              <a:rPr lang="zh-CN" altLang="en-US" sz="1600" cap="all" dirty="0">
                <a:effectLst/>
                <a:latin typeface="+mn-ea"/>
                <a:cs typeface="+mn-ea"/>
              </a:rPr>
              <a:t>现状分析、对策实施、改善效果展示</a:t>
            </a:r>
            <a:r>
              <a:rPr lang="zh-CN" altLang="en-US" sz="1400" cap="all" dirty="0">
                <a:latin typeface="+mn-ea"/>
              </a:rPr>
              <a:t>）</a:t>
            </a:r>
            <a:r>
              <a:rPr lang="zh-CN" altLang="en-US" sz="1400" cap="all" dirty="0">
                <a:latin typeface="+mn-ea"/>
                <a:sym typeface="+mn-lt"/>
              </a:rPr>
              <a:t>。</a:t>
            </a:r>
          </a:p>
          <a:p>
            <a:pPr algn="l" fontAlgn="auto">
              <a:lnSpc>
                <a:spcPct val="115000"/>
              </a:lnSpc>
            </a:pPr>
            <a:endParaRPr lang="zh-CN" altLang="en-US" sz="900" cap="all" dirty="0">
              <a:solidFill>
                <a:schemeClr val="tx1"/>
              </a:solidFill>
              <a:effectLst/>
              <a:latin typeface="+mn-ea"/>
              <a:cs typeface="+mn-ea"/>
              <a:sym typeface="+mn-lt"/>
            </a:endParaRPr>
          </a:p>
          <a:p>
            <a:pPr algn="l" fontAlgn="auto">
              <a:lnSpc>
                <a:spcPct val="115000"/>
              </a:lnSpc>
            </a:pPr>
            <a:r>
              <a:rPr lang="zh-CN" altLang="en-US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二、对</a:t>
            </a:r>
            <a:r>
              <a:rPr lang="zh-CN" altLang="en-US" sz="1600" cap="all" dirty="0">
                <a:latin typeface="+mn-ea"/>
                <a:cs typeface="+mn-ea"/>
                <a:sym typeface="+mn-lt"/>
              </a:rPr>
              <a:t>参赛</a:t>
            </a:r>
            <a:r>
              <a:rPr lang="en-US" altLang="zh-CN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PPT</a:t>
            </a:r>
            <a:r>
              <a:rPr lang="zh-CN" altLang="en-US" sz="1600" cap="all" dirty="0">
                <a:solidFill>
                  <a:schemeClr val="tx1"/>
                </a:solidFill>
                <a:effectLst/>
                <a:latin typeface="+mn-ea"/>
                <a:cs typeface="+mn-ea"/>
                <a:sym typeface="+mn-lt"/>
              </a:rPr>
              <a:t>具体内容提示</a:t>
            </a:r>
          </a:p>
          <a:p>
            <a:pPr algn="l" fontAlgn="auto">
              <a:lnSpc>
                <a:spcPct val="115000"/>
              </a:lnSpc>
            </a:pPr>
            <a:r>
              <a:rPr lang="en-US" altLang="zh-CN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1. </a:t>
            </a:r>
            <a:r>
              <a:rPr lang="zh-CN" altLang="en-US" sz="1400" cap="all" dirty="0">
                <a:solidFill>
                  <a:schemeClr val="tx1"/>
                </a:solidFill>
                <a:latin typeface="+mn-ea"/>
                <a:cs typeface="仿宋" panose="02010609060101010101" charset="-122"/>
                <a:sym typeface="+mn-lt"/>
              </a:rPr>
              <a:t>参赛资料</a:t>
            </a:r>
            <a:r>
              <a:rPr lang="zh-CN" altLang="en-US" sz="1400" cap="all" dirty="0">
                <a:effectLst/>
                <a:latin typeface="+mn-ea"/>
                <a:cs typeface="仿宋" panose="02010609060101010101" charset="-122"/>
                <a:sym typeface="+mn-lt"/>
              </a:rPr>
              <a:t>、内容要与本次大赛吻合，且与所属赛道相符。</a:t>
            </a:r>
            <a:endParaRPr lang="en-US" altLang="zh-CN" sz="1400" cap="all" dirty="0">
              <a:solidFill>
                <a:schemeClr val="tx1"/>
              </a:solidFill>
              <a:effectLst/>
              <a:latin typeface="+mn-ea"/>
              <a:cs typeface="仿宋" panose="02010609060101010101" charset="-122"/>
              <a:sym typeface="+mn-lt"/>
            </a:endParaRPr>
          </a:p>
          <a:p>
            <a:pPr algn="l" fontAlgn="auto">
              <a:lnSpc>
                <a:spcPct val="115000"/>
              </a:lnSpc>
            </a:pPr>
            <a:r>
              <a:rPr lang="en-US" altLang="zh-CN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2. </a:t>
            </a:r>
            <a:r>
              <a:rPr lang="zh-CN" altLang="en-US" sz="1400" cap="all" dirty="0">
                <a:latin typeface="+mn-ea"/>
                <a:cs typeface="仿宋" panose="02010609060101010101" charset="-122"/>
                <a:sym typeface="+mn-lt"/>
              </a:rPr>
              <a:t>参赛</a:t>
            </a:r>
            <a:r>
              <a:rPr lang="zh-CN" altLang="en-US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资料尽量做到</a:t>
            </a:r>
            <a:r>
              <a:rPr lang="en-US" altLang="zh-CN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“</a:t>
            </a:r>
            <a:r>
              <a:rPr lang="zh-CN" altLang="en-US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三清晰</a:t>
            </a:r>
            <a:r>
              <a:rPr lang="en-US" altLang="zh-CN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”</a:t>
            </a:r>
            <a:r>
              <a:rPr lang="zh-CN" altLang="en-US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，即</a:t>
            </a:r>
            <a:r>
              <a:rPr lang="en-US" altLang="zh-CN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“</a:t>
            </a:r>
            <a:r>
              <a:rPr lang="zh-CN" altLang="en-US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版面清晰、逻辑清晰、表述清晰</a:t>
            </a:r>
            <a:r>
              <a:rPr lang="en-US" altLang="zh-CN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”</a:t>
            </a:r>
            <a:r>
              <a:rPr lang="zh-CN" altLang="en-US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。</a:t>
            </a:r>
          </a:p>
          <a:p>
            <a:pPr algn="l" fontAlgn="auto">
              <a:lnSpc>
                <a:spcPct val="115000"/>
              </a:lnSpc>
            </a:pPr>
            <a:r>
              <a:rPr lang="zh-CN" altLang="en-US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   ①一级标题、二级标题等序列号明确，演讲资料内容前后连贯，层次分明，逻辑性强。</a:t>
            </a:r>
          </a:p>
          <a:p>
            <a:pPr>
              <a:lnSpc>
                <a:spcPct val="115000"/>
              </a:lnSpc>
            </a:pPr>
            <a:r>
              <a:rPr lang="zh-CN" altLang="en-US" sz="1400" cap="all" dirty="0">
                <a:effectLst/>
                <a:latin typeface="+mn-ea"/>
                <a:cs typeface="仿宋" panose="02010609060101010101" charset="-122"/>
                <a:sym typeface="+mn-lt"/>
              </a:rPr>
              <a:t>   ②</a:t>
            </a:r>
            <a:r>
              <a:rPr lang="zh-CN" altLang="en-US" sz="1400" cap="all" dirty="0">
                <a:latin typeface="+mn-ea"/>
                <a:cs typeface="仿宋" panose="02010609060101010101" charset="-122"/>
                <a:sym typeface="+mn-lt"/>
              </a:rPr>
              <a:t>分享</a:t>
            </a:r>
            <a:r>
              <a:rPr lang="zh-CN" altLang="en-US" sz="1400" cap="all" dirty="0">
                <a:effectLst/>
                <a:latin typeface="+mn-ea"/>
                <a:cs typeface="仿宋" panose="02010609060101010101" charset="-122"/>
                <a:sym typeface="+mn-lt"/>
              </a:rPr>
              <a:t>的内容清晰、简练。</a:t>
            </a:r>
            <a:endParaRPr lang="en-US" altLang="zh-CN" sz="1400" cap="all" dirty="0">
              <a:latin typeface="+mn-ea"/>
              <a:cs typeface="仿宋" panose="02010609060101010101" charset="-122"/>
              <a:sym typeface="+mn-lt"/>
            </a:endParaRPr>
          </a:p>
          <a:p>
            <a:pPr>
              <a:lnSpc>
                <a:spcPct val="115000"/>
              </a:lnSpc>
            </a:pPr>
            <a:r>
              <a:rPr lang="zh-CN" altLang="en-US" sz="1400" cap="all" dirty="0">
                <a:effectLst/>
                <a:latin typeface="+mn-ea"/>
                <a:cs typeface="仿宋" panose="02010609060101010101" charset="-122"/>
                <a:sym typeface="+mn-lt"/>
              </a:rPr>
              <a:t>   ③</a:t>
            </a:r>
            <a:r>
              <a:rPr lang="zh-CN" altLang="en-US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文、图、表清晰。</a:t>
            </a:r>
          </a:p>
          <a:p>
            <a:pPr>
              <a:lnSpc>
                <a:spcPct val="115000"/>
              </a:lnSpc>
            </a:pPr>
            <a:r>
              <a:rPr lang="en-US" altLang="zh-CN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3. </a:t>
            </a:r>
            <a:r>
              <a:rPr lang="zh-CN" altLang="en-US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参赛资料请尽量精简凝练，重点突出，参赛讲演时间有限，篇幅建议不超过</a:t>
            </a:r>
            <a:r>
              <a:rPr lang="en-US" altLang="zh-CN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35</a:t>
            </a:r>
            <a:r>
              <a:rPr lang="zh-CN" altLang="en-US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页。</a:t>
            </a:r>
          </a:p>
          <a:p>
            <a:pPr algn="l" fontAlgn="auto">
              <a:lnSpc>
                <a:spcPct val="115000"/>
              </a:lnSpc>
            </a:pPr>
            <a:r>
              <a:rPr lang="en-US" altLang="zh-CN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4. </a:t>
            </a:r>
            <a:r>
              <a:rPr lang="zh-CN" altLang="en-US" sz="1400" cap="all" dirty="0">
                <a:latin typeface="+mn-ea"/>
                <a:cs typeface="仿宋" panose="02010609060101010101" charset="-122"/>
                <a:sym typeface="+mn-lt"/>
              </a:rPr>
              <a:t>参赛</a:t>
            </a:r>
            <a:r>
              <a:rPr lang="zh-CN" altLang="en-US" sz="1400" cap="all" dirty="0">
                <a:solidFill>
                  <a:schemeClr val="tx1"/>
                </a:solidFill>
                <a:effectLst/>
                <a:latin typeface="+mn-ea"/>
                <a:cs typeface="仿宋" panose="02010609060101010101" charset="-122"/>
                <a:sym typeface="+mn-lt"/>
              </a:rPr>
              <a:t>资料中对</a:t>
            </a:r>
            <a:r>
              <a:rPr lang="zh-CN" sz="1400" dirty="0">
                <a:latin typeface="+mn-ea"/>
                <a:cs typeface="仿宋" panose="02010609060101010101" charset="-122"/>
                <a:sym typeface="+mn-ea"/>
              </a:rPr>
              <a:t>自己企业（单位）的宣传、介绍内容篇幅不宜过多。</a:t>
            </a:r>
          </a:p>
          <a:p>
            <a:pPr algn="l" fontAlgn="auto">
              <a:lnSpc>
                <a:spcPct val="115000"/>
              </a:lnSpc>
            </a:pPr>
            <a:endParaRPr lang="en-US" altLang="zh-CN" sz="1200" cap="all" dirty="0">
              <a:effectLst/>
              <a:latin typeface="+mn-ea"/>
              <a:cs typeface="+mn-ea"/>
              <a:sym typeface="+mn-ea"/>
            </a:endParaRPr>
          </a:p>
          <a:p>
            <a:pPr algn="l" fontAlgn="auto">
              <a:lnSpc>
                <a:spcPct val="115000"/>
              </a:lnSpc>
            </a:pPr>
            <a:r>
              <a:rPr lang="zh-CN" altLang="id-ID" sz="1600" cap="all" dirty="0">
                <a:effectLst/>
                <a:latin typeface="+mn-ea"/>
                <a:cs typeface="+mn-ea"/>
                <a:sym typeface="+mn-lt"/>
              </a:rPr>
              <a:t>三、</a:t>
            </a:r>
            <a:r>
              <a:rPr lang="zh-CN" altLang="en-US" sz="1600" cap="all" dirty="0">
                <a:latin typeface="+mn-ea"/>
                <a:cs typeface="+mn-ea"/>
                <a:sym typeface="+mn-lt"/>
              </a:rPr>
              <a:t>参赛</a:t>
            </a:r>
            <a:r>
              <a:rPr lang="en-US" altLang="zh-CN" sz="1600" cap="all" dirty="0">
                <a:effectLst/>
                <a:latin typeface="+mn-ea"/>
                <a:cs typeface="+mn-ea"/>
                <a:sym typeface="+mn-lt"/>
              </a:rPr>
              <a:t>PPT</a:t>
            </a:r>
            <a:r>
              <a:rPr lang="zh-CN" altLang="en-US" sz="1600" cap="all" dirty="0">
                <a:effectLst/>
                <a:latin typeface="+mn-ea"/>
                <a:cs typeface="+mn-ea"/>
                <a:sym typeface="+mn-lt"/>
              </a:rPr>
              <a:t>提交、上报</a:t>
            </a:r>
            <a:endParaRPr lang="zh-CN" altLang="id-ID" sz="1600" cap="all" dirty="0">
              <a:solidFill>
                <a:schemeClr val="tx1"/>
              </a:solidFill>
              <a:effectLst/>
              <a:latin typeface="+mn-ea"/>
              <a:cs typeface="+mn-ea"/>
              <a:sym typeface="+mn-lt"/>
            </a:endParaRPr>
          </a:p>
          <a:p>
            <a:pPr algn="l" fontAlgn="auto">
              <a:lnSpc>
                <a:spcPct val="115000"/>
              </a:lnSpc>
            </a:pPr>
            <a:r>
              <a:rPr lang="en-US" altLang="zh-CN" sz="1400" cap="all" dirty="0">
                <a:effectLst/>
                <a:latin typeface="+mn-ea"/>
                <a:cs typeface="仿宋" panose="02010609060101010101" charset="-122"/>
                <a:sym typeface="+mn-lt"/>
              </a:rPr>
              <a:t>1. </a:t>
            </a:r>
            <a:r>
              <a:rPr lang="zh-CN" altLang="id-ID" sz="1400" cap="all" dirty="0">
                <a:effectLst/>
                <a:latin typeface="+mn-ea"/>
                <a:cs typeface="仿宋" panose="02010609060101010101" charset="-122"/>
                <a:sym typeface="+mn-lt"/>
              </a:rPr>
              <a:t>请于</a:t>
            </a:r>
            <a:r>
              <a:rPr lang="zh-CN" altLang="en-US" sz="1400" cap="all" dirty="0">
                <a:effectLst/>
                <a:latin typeface="+mn-ea"/>
                <a:cs typeface="仿宋" panose="02010609060101010101" charset="-122"/>
                <a:sym typeface="+mn-lt"/>
              </a:rPr>
              <a:t>资料上传截止日前在</a:t>
            </a:r>
            <a:r>
              <a:rPr lang="zh-CN" altLang="id-ID" sz="1400" cap="all" dirty="0">
                <a:effectLst/>
                <a:latin typeface="+mn-ea"/>
                <a:cs typeface="仿宋" panose="02010609060101010101" charset="-122"/>
                <a:sym typeface="+mn-lt"/>
              </a:rPr>
              <a:t>大赛系统</a:t>
            </a:r>
            <a:r>
              <a:rPr lang="zh-CN" altLang="en-US" sz="1400" cap="all" dirty="0">
                <a:effectLst/>
                <a:latin typeface="+mn-ea"/>
                <a:cs typeface="仿宋" panose="02010609060101010101" charset="-122"/>
                <a:sym typeface="+mn-lt"/>
              </a:rPr>
              <a:t>提交</a:t>
            </a:r>
            <a:r>
              <a:rPr lang="en-US" altLang="zh-CN" sz="1400" cap="all" dirty="0">
                <a:effectLst/>
                <a:latin typeface="+mn-ea"/>
                <a:cs typeface="仿宋" panose="02010609060101010101" charset="-122"/>
                <a:sym typeface="+mn-lt"/>
              </a:rPr>
              <a:t>PPT</a:t>
            </a:r>
            <a:r>
              <a:rPr lang="zh-CN" altLang="en-US" sz="1400" cap="all" dirty="0">
                <a:effectLst/>
                <a:latin typeface="+mn-ea"/>
                <a:cs typeface="仿宋" panose="02010609060101010101" charset="-122"/>
                <a:sym typeface="+mn-lt"/>
              </a:rPr>
              <a:t>格式文件，切勿用</a:t>
            </a:r>
            <a:r>
              <a:rPr lang="en-US" altLang="zh-CN" sz="1400" cap="all" dirty="0">
                <a:effectLst/>
                <a:latin typeface="+mn-ea"/>
                <a:cs typeface="仿宋" panose="02010609060101010101" charset="-122"/>
                <a:sym typeface="+mn-lt"/>
              </a:rPr>
              <a:t>PDF</a:t>
            </a:r>
            <a:r>
              <a:rPr lang="zh-CN" altLang="en-US" sz="1400" cap="all" dirty="0">
                <a:effectLst/>
                <a:latin typeface="+mn-ea"/>
                <a:cs typeface="仿宋" panose="02010609060101010101" charset="-122"/>
                <a:sym typeface="+mn-lt"/>
              </a:rPr>
              <a:t>格式。</a:t>
            </a:r>
          </a:p>
          <a:p>
            <a:pPr algn="l" fontAlgn="auto">
              <a:lnSpc>
                <a:spcPct val="115000"/>
              </a:lnSpc>
            </a:pPr>
            <a:r>
              <a:rPr lang="en-US" altLang="zh-CN" sz="1400" cap="all" dirty="0">
                <a:effectLst/>
                <a:latin typeface="+mn-ea"/>
                <a:cs typeface="仿宋" panose="02010609060101010101" charset="-122"/>
                <a:sym typeface="+mn-lt"/>
              </a:rPr>
              <a:t>2. </a:t>
            </a:r>
            <a:r>
              <a:rPr lang="zh-CN" altLang="en-US" sz="1400" cap="all" dirty="0">
                <a:effectLst/>
                <a:latin typeface="+mn-ea"/>
                <a:cs typeface="仿宋" panose="02010609060101010101" charset="-122"/>
                <a:sym typeface="+mn-lt"/>
              </a:rPr>
              <a:t>集团预选赛参赛企业对接人员负责演讲</a:t>
            </a:r>
            <a:r>
              <a:rPr lang="en-US" altLang="zh-CN" sz="1400" cap="all" dirty="0">
                <a:effectLst/>
                <a:latin typeface="+mn-ea"/>
                <a:cs typeface="仿宋" panose="02010609060101010101" charset="-122"/>
                <a:sym typeface="+mn-lt"/>
              </a:rPr>
              <a:t>PPT</a:t>
            </a:r>
            <a:r>
              <a:rPr lang="zh-CN" altLang="en-US" sz="1400" cap="all" dirty="0">
                <a:effectLst/>
                <a:latin typeface="+mn-ea"/>
                <a:cs typeface="仿宋" panose="02010609060101010101" charset="-122"/>
                <a:sym typeface="+mn-lt"/>
              </a:rPr>
              <a:t>课件收集、上报及相关协调工作。</a:t>
            </a:r>
            <a:endParaRPr lang="zh-CN" altLang="en-US" sz="1400" cap="all" dirty="0">
              <a:solidFill>
                <a:schemeClr val="tx1"/>
              </a:solidFill>
              <a:effectLst/>
              <a:latin typeface="+mn-ea"/>
              <a:cs typeface="仿宋" panose="02010609060101010101" charset="-122"/>
              <a:sym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/Users/Administrator/Desktop/封面.jpg封面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95095" y="1976120"/>
            <a:ext cx="94024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思源宋体 CN" panose="02020700000000000000" charset="-122"/>
                <a:ea typeface="思源宋体 CN" panose="02020700000000000000" charset="-122"/>
              </a:rPr>
              <a:t>中国精益数智化创新大赛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677410" y="3331210"/>
            <a:ext cx="2836545" cy="853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</a:rPr>
              <a:t>内容：</a:t>
            </a:r>
            <a:r>
              <a:rPr lang="en-US" altLang="zh-CN" sz="2000" b="1">
                <a:solidFill>
                  <a:schemeClr val="bg1"/>
                </a:solidFill>
                <a:sym typeface="+mn-ea"/>
              </a:rPr>
              <a:t>xxxx</a:t>
            </a:r>
            <a:endParaRPr lang="zh-CN" altLang="en-US" sz="2000" b="1">
              <a:solidFill>
                <a:schemeClr val="bg1"/>
              </a:solidFill>
              <a:sym typeface="+mn-ea"/>
            </a:endParaRPr>
          </a:p>
          <a:p>
            <a:pPr algn="ctr"/>
            <a:r>
              <a:rPr lang="zh-CN" altLang="en-US" sz="2000" b="1">
                <a:solidFill>
                  <a:schemeClr val="bg1"/>
                </a:solidFill>
                <a:sym typeface="+mn-ea"/>
              </a:rPr>
              <a:t>内容：</a:t>
            </a:r>
            <a:r>
              <a:rPr lang="en-US" altLang="zh-CN" sz="2000" b="1">
                <a:solidFill>
                  <a:schemeClr val="bg1"/>
                </a:solidFill>
                <a:sym typeface="+mn-ea"/>
              </a:rPr>
              <a:t>xxxx</a:t>
            </a:r>
            <a:endParaRPr lang="zh-CN" altLang="en-US" sz="2000" b="1">
              <a:solidFill>
                <a:schemeClr val="bg1"/>
              </a:solidFill>
              <a:sym typeface="+mn-ea"/>
            </a:endParaRPr>
          </a:p>
          <a:p>
            <a:pPr algn="ctr"/>
            <a:endParaRPr lang="zh-CN" altLang="en-US" sz="2000" b="1">
              <a:solidFill>
                <a:schemeClr val="bg1"/>
              </a:solidFill>
            </a:endParaRPr>
          </a:p>
          <a:p>
            <a:pPr algn="ctr"/>
            <a:endParaRPr lang="zh-CN" altLang="en-US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/Users/Administrator/Desktop/目录.jpg目录"/>
          <p:cNvPicPr>
            <a:picLocks noChangeAspect="1"/>
          </p:cNvPicPr>
          <p:nvPr/>
        </p:nvPicPr>
        <p:blipFill>
          <a:blip r:embed="rId2"/>
          <a:srcRect l="-9466" r="49999"/>
          <a:stretch>
            <a:fillRect/>
          </a:stretch>
        </p:blipFill>
        <p:spPr>
          <a:xfrm>
            <a:off x="-1393794" y="-4396"/>
            <a:ext cx="7250097" cy="6858000"/>
          </a:xfrm>
          <a:prstGeom prst="flowChartOnlineStorage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03526" y="1354504"/>
            <a:ext cx="2501900" cy="414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27000" dist="38100" dir="5400000" algn="t" rotWithShape="0">
                    <a:srgbClr val="4874CB">
                      <a:lumMod val="50000"/>
                      <a:alpha val="1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目录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27000" dist="38100" dir="5400000" algn="t" rotWithShape="0">
                  <a:srgbClr val="4874CB">
                    <a:lumMod val="50000"/>
                    <a:alpha val="15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27000" dist="38100" dir="5400000" algn="t" rotWithShape="0">
                    <a:srgbClr val="4874CB">
                      <a:lumMod val="50000"/>
                      <a:alpha val="15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Contents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6141036" y="1252134"/>
            <a:ext cx="5707781" cy="4242570"/>
            <a:chOff x="5269768" y="1549400"/>
            <a:chExt cx="5707781" cy="4242570"/>
          </a:xfrm>
        </p:grpSpPr>
        <p:grpSp>
          <p:nvGrpSpPr>
            <p:cNvPr id="35" name="组合 34"/>
            <p:cNvGrpSpPr/>
            <p:nvPr/>
          </p:nvGrpSpPr>
          <p:grpSpPr>
            <a:xfrm>
              <a:off x="5269768" y="1549400"/>
              <a:ext cx="5704120" cy="711200"/>
              <a:chOff x="5269768" y="1549400"/>
              <a:chExt cx="5704120" cy="711200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5269768" y="1562263"/>
                <a:ext cx="685476" cy="685474"/>
              </a:xfrm>
              <a:prstGeom prst="ellipse">
                <a:avLst/>
              </a:prstGeom>
              <a:solidFill>
                <a:schemeClr val="accent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5333107" y="1625601"/>
                <a:ext cx="558799" cy="558799"/>
              </a:xfrm>
              <a:prstGeom prst="ellipse">
                <a:avLst/>
              </a:prstGeom>
              <a:solidFill>
                <a:srgbClr val="1D3EC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 panose="020B0503020204020204" pitchFamily="34" charset="-122"/>
                    <a:cs typeface="+mn-cs"/>
                  </a:rPr>
                  <a:t>1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" name="矩形: 圆角 33"/>
              <p:cNvSpPr/>
              <p:nvPr/>
            </p:nvSpPr>
            <p:spPr>
              <a:xfrm>
                <a:off x="6595690" y="1549400"/>
                <a:ext cx="4330862" cy="7112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alpha val="10000"/>
                    </a:schemeClr>
                  </a:gs>
                  <a:gs pos="90000">
                    <a:schemeClr val="accent1">
                      <a:alpha val="0"/>
                    </a:schemeClr>
                  </a:gs>
                </a:gsLst>
                <a:lin ang="10800000" scaled="1"/>
                <a:tileRect/>
              </a:gradFill>
              <a:ln w="6350">
                <a:gradFill flip="none" rotWithShape="1">
                  <a:gsLst>
                    <a:gs pos="0">
                      <a:schemeClr val="accent1">
                        <a:alpha val="50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 panose="020B0503020204020204" pitchFamily="34" charset="-122"/>
                    <a:cs typeface="+mn-cs"/>
                  </a:rPr>
                  <a:t>单击此处添加标题</a:t>
                </a:r>
              </a:p>
            </p:txBody>
          </p:sp>
          <p:sp>
            <p:nvSpPr>
              <p:cNvPr id="39" name="矩形: 圆角 38"/>
              <p:cNvSpPr/>
              <p:nvPr/>
            </p:nvSpPr>
            <p:spPr>
              <a:xfrm>
                <a:off x="10879216" y="1738745"/>
                <a:ext cx="94672" cy="332510"/>
              </a:xfrm>
              <a:prstGeom prst="roundRect">
                <a:avLst/>
              </a:prstGeom>
              <a:solidFill>
                <a:srgbClr val="1D3E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5282160" y="2726523"/>
              <a:ext cx="5692891" cy="711200"/>
              <a:chOff x="5282160" y="2726523"/>
              <a:chExt cx="5692891" cy="711200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282160" y="2739130"/>
                <a:ext cx="685476" cy="685474"/>
              </a:xfrm>
              <a:prstGeom prst="ellipse">
                <a:avLst/>
              </a:prstGeom>
              <a:solidFill>
                <a:schemeClr val="accent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5345499" y="2802468"/>
                <a:ext cx="558799" cy="558799"/>
              </a:xfrm>
              <a:prstGeom prst="ellipse">
                <a:avLst/>
              </a:prstGeom>
              <a:solidFill>
                <a:srgbClr val="1D3EC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 panose="020B0503020204020204" pitchFamily="34" charset="-122"/>
                    <a:cs typeface="+mn-cs"/>
                  </a:rPr>
                  <a:t>2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8" name="矩形: 圆角 27"/>
              <p:cNvSpPr/>
              <p:nvPr/>
            </p:nvSpPr>
            <p:spPr>
              <a:xfrm>
                <a:off x="6596857" y="2726523"/>
                <a:ext cx="4330862" cy="7112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alpha val="10000"/>
                    </a:schemeClr>
                  </a:gs>
                  <a:gs pos="90000">
                    <a:schemeClr val="accent1">
                      <a:alpha val="0"/>
                    </a:schemeClr>
                  </a:gs>
                </a:gsLst>
                <a:lin ang="10800000" scaled="1"/>
                <a:tileRect/>
              </a:gradFill>
              <a:ln w="6350">
                <a:gradFill flip="none" rotWithShape="1">
                  <a:gsLst>
                    <a:gs pos="0">
                      <a:schemeClr val="accent1">
                        <a:alpha val="50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 panose="020B0503020204020204" pitchFamily="34" charset="-122"/>
                    <a:cs typeface="+mn-cs"/>
                  </a:rPr>
                  <a:t>单击此处添加标题</a:t>
                </a:r>
              </a:p>
            </p:txBody>
          </p:sp>
          <p:sp>
            <p:nvSpPr>
              <p:cNvPr id="31" name="矩形: 圆角 30"/>
              <p:cNvSpPr/>
              <p:nvPr/>
            </p:nvSpPr>
            <p:spPr>
              <a:xfrm>
                <a:off x="10880379" y="2915868"/>
                <a:ext cx="94672" cy="332510"/>
              </a:xfrm>
              <a:prstGeom prst="roundRect">
                <a:avLst/>
              </a:prstGeom>
              <a:solidFill>
                <a:srgbClr val="1D3E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5278804" y="3903646"/>
              <a:ext cx="5686955" cy="711200"/>
              <a:chOff x="5278804" y="3903646"/>
              <a:chExt cx="5686955" cy="711200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5278804" y="3915997"/>
                <a:ext cx="685476" cy="685474"/>
              </a:xfrm>
              <a:prstGeom prst="ellipse">
                <a:avLst/>
              </a:prstGeom>
              <a:solidFill>
                <a:schemeClr val="accent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5342143" y="3979335"/>
                <a:ext cx="558799" cy="558799"/>
              </a:xfrm>
              <a:prstGeom prst="ellipse">
                <a:avLst/>
              </a:prstGeom>
              <a:solidFill>
                <a:srgbClr val="1D3EC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 panose="020B0503020204020204" pitchFamily="34" charset="-122"/>
                    <a:cs typeface="+mn-cs"/>
                  </a:rPr>
                  <a:t>3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" name="矩形: 圆角 28"/>
              <p:cNvSpPr/>
              <p:nvPr/>
            </p:nvSpPr>
            <p:spPr>
              <a:xfrm>
                <a:off x="6587561" y="3903646"/>
                <a:ext cx="4330862" cy="7112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alpha val="10000"/>
                    </a:schemeClr>
                  </a:gs>
                  <a:gs pos="90000">
                    <a:schemeClr val="accent1">
                      <a:alpha val="0"/>
                    </a:schemeClr>
                  </a:gs>
                </a:gsLst>
                <a:lin ang="10800000" scaled="1"/>
                <a:tileRect/>
              </a:gradFill>
              <a:ln w="6350">
                <a:gradFill flip="none" rotWithShape="1">
                  <a:gsLst>
                    <a:gs pos="0">
                      <a:schemeClr val="accent1">
                        <a:alpha val="50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 panose="020B0503020204020204" pitchFamily="34" charset="-122"/>
                    <a:cs typeface="+mn-cs"/>
                  </a:rPr>
                  <a:t>单击此处添加标题</a:t>
                </a:r>
              </a:p>
            </p:txBody>
          </p:sp>
          <p:sp>
            <p:nvSpPr>
              <p:cNvPr id="25" name="矩形: 圆角 24"/>
              <p:cNvSpPr/>
              <p:nvPr/>
            </p:nvSpPr>
            <p:spPr>
              <a:xfrm>
                <a:off x="10871087" y="4092991"/>
                <a:ext cx="94672" cy="332510"/>
              </a:xfrm>
              <a:prstGeom prst="roundRect">
                <a:avLst/>
              </a:prstGeom>
              <a:solidFill>
                <a:srgbClr val="1D3E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5296534" y="5080770"/>
              <a:ext cx="5681015" cy="711200"/>
              <a:chOff x="5296534" y="5080770"/>
              <a:chExt cx="5681015" cy="711200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5296534" y="5092864"/>
                <a:ext cx="685476" cy="685474"/>
              </a:xfrm>
              <a:prstGeom prst="ellipse">
                <a:avLst/>
              </a:prstGeom>
              <a:solidFill>
                <a:schemeClr val="accent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5359873" y="5156202"/>
                <a:ext cx="558799" cy="558799"/>
              </a:xfrm>
              <a:prstGeom prst="ellipse">
                <a:avLst/>
              </a:prstGeom>
              <a:solidFill>
                <a:srgbClr val="1D3EC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 panose="020B0503020204020204" pitchFamily="34" charset="-122"/>
                    <a:cs typeface="+mn-cs"/>
                  </a:rPr>
                  <a:t>4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" name="矩形: 圆角 29"/>
              <p:cNvSpPr/>
              <p:nvPr/>
            </p:nvSpPr>
            <p:spPr>
              <a:xfrm>
                <a:off x="6599351" y="5080770"/>
                <a:ext cx="4330862" cy="7112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alpha val="10000"/>
                    </a:schemeClr>
                  </a:gs>
                  <a:gs pos="90000">
                    <a:schemeClr val="accent1">
                      <a:alpha val="0"/>
                    </a:schemeClr>
                  </a:gs>
                </a:gsLst>
                <a:lin ang="10800000" scaled="1"/>
                <a:tileRect/>
              </a:gradFill>
              <a:ln w="6350">
                <a:gradFill flip="none" rotWithShape="1">
                  <a:gsLst>
                    <a:gs pos="0">
                      <a:schemeClr val="accent1">
                        <a:alpha val="50000"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 panose="020B0503020204020204" pitchFamily="34" charset="-122"/>
                    <a:cs typeface="+mn-cs"/>
                  </a:rPr>
                  <a:t>单击此处添加标题</a:t>
                </a:r>
              </a:p>
            </p:txBody>
          </p:sp>
          <p:sp>
            <p:nvSpPr>
              <p:cNvPr id="21" name="矩形: 圆角 20"/>
              <p:cNvSpPr/>
              <p:nvPr/>
            </p:nvSpPr>
            <p:spPr>
              <a:xfrm>
                <a:off x="10882877" y="5270115"/>
                <a:ext cx="94672" cy="332510"/>
              </a:xfrm>
              <a:prstGeom prst="roundRect">
                <a:avLst/>
              </a:prstGeom>
              <a:solidFill>
                <a:srgbClr val="1D3E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15726" y="1027753"/>
            <a:ext cx="27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14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参与赛道及企业概况简介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ABA04-F5C6-B6E0-1C91-7B644F9CC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5001797-5D40-66B0-60A3-03B4B48150EC}"/>
              </a:ext>
            </a:extLst>
          </p:cNvPr>
          <p:cNvSpPr txBox="1"/>
          <p:nvPr/>
        </p:nvSpPr>
        <p:spPr>
          <a:xfrm>
            <a:off x="515726" y="1027753"/>
            <a:ext cx="27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14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参赛团队介绍</a:t>
            </a:r>
          </a:p>
        </p:txBody>
      </p:sp>
    </p:spTree>
    <p:extLst>
      <p:ext uri="{BB962C8B-B14F-4D97-AF65-F5344CB8AC3E}">
        <p14:creationId xmlns:p14="http://schemas.microsoft.com/office/powerpoint/2010/main" val="65721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16BE2-96A6-3F21-16EF-AF98BEE3A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02BBEFE-873A-6855-6D10-B768F8F463F6}"/>
              </a:ext>
            </a:extLst>
          </p:cNvPr>
          <p:cNvSpPr txBox="1"/>
          <p:nvPr/>
        </p:nvSpPr>
        <p:spPr>
          <a:xfrm>
            <a:off x="515726" y="1027753"/>
            <a:ext cx="27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14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课题选定</a:t>
            </a:r>
          </a:p>
        </p:txBody>
      </p:sp>
    </p:spTree>
    <p:extLst>
      <p:ext uri="{BB962C8B-B14F-4D97-AF65-F5344CB8AC3E}">
        <p14:creationId xmlns:p14="http://schemas.microsoft.com/office/powerpoint/2010/main" val="997625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8A08D-006C-A379-CF2F-CDDD276B1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D09B2AA-E619-E59E-FE06-23E803CBDBF1}"/>
              </a:ext>
            </a:extLst>
          </p:cNvPr>
          <p:cNvSpPr txBox="1"/>
          <p:nvPr/>
        </p:nvSpPr>
        <p:spPr>
          <a:xfrm>
            <a:off x="515726" y="1027753"/>
            <a:ext cx="27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14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原因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614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14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现状分析</a:t>
            </a:r>
          </a:p>
        </p:txBody>
      </p:sp>
    </p:spTree>
    <p:extLst>
      <p:ext uri="{BB962C8B-B14F-4D97-AF65-F5344CB8AC3E}">
        <p14:creationId xmlns:p14="http://schemas.microsoft.com/office/powerpoint/2010/main" val="1843087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49355-8C68-8827-4604-E4B40CF84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BCB6837-993F-A940-697A-A68C31383EED}"/>
              </a:ext>
            </a:extLst>
          </p:cNvPr>
          <p:cNvSpPr txBox="1"/>
          <p:nvPr/>
        </p:nvSpPr>
        <p:spPr>
          <a:xfrm>
            <a:off x="515726" y="1027753"/>
            <a:ext cx="27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14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对策实施</a:t>
            </a:r>
          </a:p>
        </p:txBody>
      </p:sp>
    </p:spTree>
    <p:extLst>
      <p:ext uri="{BB962C8B-B14F-4D97-AF65-F5344CB8AC3E}">
        <p14:creationId xmlns:p14="http://schemas.microsoft.com/office/powerpoint/2010/main" val="973838236"/>
      </p:ext>
    </p:extLst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font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font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352</Words>
  <Application>Microsoft Office PowerPoint</Application>
  <PresentationFormat>宽屏</PresentationFormat>
  <Paragraphs>37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等线</vt:lpstr>
      <vt:lpstr>思源宋体 CN</vt:lpstr>
      <vt:lpstr>微软雅黑</vt:lpstr>
      <vt:lpstr>Arial</vt:lpstr>
      <vt:lpstr>Calibri</vt:lpstr>
      <vt:lpstr>WPS</vt:lpstr>
      <vt:lpstr>1_WPS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Serena Sang</dc:creator>
  <cp:lastModifiedBy>Serena Sang</cp:lastModifiedBy>
  <cp:revision>19</cp:revision>
  <dcterms:created xsi:type="dcterms:W3CDTF">2023-08-09T12:44:00Z</dcterms:created>
  <dcterms:modified xsi:type="dcterms:W3CDTF">2025-05-22T08:55:50Z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2052-12.1.0.20305</vt:lpwstr>
  </property>
</Properties>
</file>