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5"/>
  </p:notesMasterIdLst>
  <p:sldIdLst>
    <p:sldId id="258" r:id="rId4"/>
    <p:sldId id="262" r:id="rId5"/>
    <p:sldId id="273" r:id="rId6"/>
    <p:sldId id="256" r:id="rId7"/>
    <p:sldId id="264" r:id="rId8"/>
    <p:sldId id="267" r:id="rId9"/>
    <p:sldId id="268" r:id="rId10"/>
    <p:sldId id="269" r:id="rId11"/>
    <p:sldId id="270" r:id="rId12"/>
    <p:sldId id="271" r:id="rId13"/>
    <p:sldId id="266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1499"/>
    <a:srgbClr val="003ADA"/>
    <a:srgbClr val="1880E6"/>
    <a:srgbClr val="1D3EC0"/>
    <a:srgbClr val="01046F"/>
    <a:srgbClr val="000F9E"/>
    <a:srgbClr val="010D97"/>
    <a:srgbClr val="01087D"/>
    <a:srgbClr val="01046D"/>
    <a:srgbClr val="0E4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5B74C-42B8-4AE8-9425-24CFF83D0E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D71A-1F0C-4B79-9196-EFA8B6A35C1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1"/>
          <p:cNvSpPr>
            <a:spLocks noGrp="1"/>
          </p:cNvSpPr>
          <p:nvPr>
            <p:ph type="dt" sz="half" idx="10"/>
          </p:nvPr>
        </p:nvSpPr>
        <p:spPr>
          <a:xfrm>
            <a:off x="4718050" y="6409690"/>
            <a:ext cx="27432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60399" y="6409690"/>
            <a:ext cx="3657600" cy="274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861300" y="6409690"/>
            <a:ext cx="3657600" cy="274320"/>
          </a:xfrm>
        </p:spPr>
        <p:txBody>
          <a:bodyPr/>
          <a:lstStyle/>
          <a:p>
            <a:fld id="{C8BB1146-E542-4D4E-B8E9-6919A11DDD4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pn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内页"/>
          <p:cNvPicPr>
            <a:picLocks noChangeAspect="1"/>
          </p:cNvPicPr>
          <p:nvPr userDrawn="1"/>
        </p:nvPicPr>
        <p:blipFill>
          <a:blip r:embed="rId12"/>
          <a:srcRect t="4529" b="85660"/>
          <a:stretch>
            <a:fillRect/>
          </a:stretch>
        </p:blipFill>
        <p:spPr>
          <a:xfrm>
            <a:off x="0" y="0"/>
            <a:ext cx="12192000" cy="6728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58809"/>
            <a:ext cx="12192000" cy="6035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D:/2025精益数智化创新大赛工作资料/物料设计/主视觉.jpg主视觉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7101" y="1045006"/>
            <a:ext cx="40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61499"/>
                </a:solidFill>
                <a:latin typeface="微软雅黑" panose="020B0503020204020204" charset="-122"/>
                <a:ea typeface="微软雅黑" panose="020B0503020204020204" charset="-122"/>
              </a:rPr>
              <a:t>改善效果展示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D:/2025精益数智化创新大赛工作资料/物料设计/主视觉.jpg主视觉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7972" y="695797"/>
            <a:ext cx="11116056" cy="5761355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id-ID" sz="1600" b="1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尊敬的各</a:t>
            </a:r>
            <a:r>
              <a:rPr lang="zh-CN" altLang="en-US" sz="1600" b="1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参赛企业</a:t>
            </a:r>
            <a:r>
              <a:rPr lang="zh-CN" altLang="id-ID" sz="1600" b="1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：</a:t>
            </a:r>
            <a:endParaRPr lang="zh-CN" altLang="id-ID" sz="1600" cap="all" dirty="0">
              <a:solidFill>
                <a:schemeClr val="tx1"/>
              </a:solidFill>
              <a:effectLst/>
              <a:latin typeface="+mn-ea"/>
              <a:cs typeface="+mn-ea"/>
              <a:sym typeface="+mn-lt"/>
            </a:endParaRPr>
          </a:p>
          <a:p>
            <a:pPr algn="l" fontAlgn="auto">
              <a:lnSpc>
                <a:spcPct val="130000"/>
              </a:lnSpc>
            </a:pPr>
            <a:r>
              <a:rPr lang="zh-CN" altLang="en-US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感谢</a:t>
            </a:r>
            <a:r>
              <a:rPr lang="zh-CN" altLang="id-ID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您</a:t>
            </a:r>
            <a:r>
              <a:rPr lang="zh-CN" altLang="en-US" sz="1600" cap="all" dirty="0">
                <a:latin typeface="+mn-ea"/>
                <a:cs typeface="+mn-ea"/>
                <a:sym typeface="+mn-lt"/>
              </a:rPr>
              <a:t>的参与</a:t>
            </a:r>
            <a:r>
              <a:rPr lang="zh-CN" altLang="id-ID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，为了本届</a:t>
            </a:r>
            <a:r>
              <a:rPr lang="zh-CN" altLang="en-US" sz="1600" cap="all" dirty="0">
                <a:latin typeface="+mn-ea"/>
                <a:cs typeface="+mn-ea"/>
                <a:sym typeface="+mn-lt"/>
              </a:rPr>
              <a:t>大赛</a:t>
            </a:r>
            <a:r>
              <a:rPr lang="zh-CN" altLang="id-ID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的</a:t>
            </a:r>
            <a:r>
              <a:rPr lang="zh-CN" altLang="en-US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顺利</a:t>
            </a:r>
            <a:r>
              <a:rPr lang="zh-CN" altLang="id-ID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举办，首先对</a:t>
            </a:r>
            <a:r>
              <a:rPr lang="zh-CN" altLang="en-US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参赛</a:t>
            </a:r>
            <a:r>
              <a:rPr lang="zh-CN" altLang="id-ID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资料</a:t>
            </a:r>
            <a:r>
              <a:rPr lang="en-US" altLang="zh-CN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PPT</a:t>
            </a:r>
            <a:r>
              <a:rPr lang="zh-CN" altLang="id-ID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做出温馨提示，以促进资料进一步规范化、标准化：</a:t>
            </a:r>
            <a:endParaRPr lang="zh-CN" altLang="id-ID" sz="1600" cap="all" dirty="0">
              <a:solidFill>
                <a:schemeClr val="tx1"/>
              </a:solidFill>
              <a:effectLst/>
              <a:latin typeface="+mn-ea"/>
              <a:cs typeface="+mn-ea"/>
              <a:sym typeface="+mn-lt"/>
            </a:endParaRPr>
          </a:p>
          <a:p>
            <a:pPr algn="l" fontAlgn="auto">
              <a:lnSpc>
                <a:spcPct val="115000"/>
              </a:lnSpc>
            </a:pPr>
            <a:endParaRPr lang="zh-CN" altLang="id-ID" sz="900" cap="all" dirty="0">
              <a:solidFill>
                <a:schemeClr val="tx1"/>
              </a:solidFill>
              <a:effectLst/>
              <a:latin typeface="+mn-ea"/>
              <a:cs typeface="+mn-ea"/>
              <a:sym typeface="+mn-lt"/>
            </a:endParaRPr>
          </a:p>
          <a:p>
            <a:pPr algn="l" fontAlgn="auto">
              <a:lnSpc>
                <a:spcPct val="115000"/>
              </a:lnSpc>
            </a:pPr>
            <a:r>
              <a:rPr lang="zh-CN" altLang="id-ID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一、</a:t>
            </a:r>
            <a:r>
              <a:rPr lang="zh-CN" altLang="en-US" sz="1600" cap="all" dirty="0">
                <a:latin typeface="+mn-ea"/>
                <a:cs typeface="+mn-ea"/>
                <a:sym typeface="+mn-lt"/>
              </a:rPr>
              <a:t>参赛</a:t>
            </a:r>
            <a:r>
              <a:rPr lang="en-US" altLang="zh-CN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PPT</a:t>
            </a:r>
            <a:r>
              <a:rPr lang="zh-CN" altLang="en-US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总体格式与规范</a:t>
            </a:r>
            <a:endParaRPr lang="zh-CN" altLang="id-ID" sz="1600" cap="all" dirty="0">
              <a:solidFill>
                <a:schemeClr val="tx1"/>
              </a:solidFill>
              <a:effectLst/>
              <a:latin typeface="+mn-ea"/>
              <a:cs typeface="+mn-ea"/>
              <a:sym typeface="+mn-lt"/>
            </a:endParaRPr>
          </a:p>
          <a:p>
            <a:pPr algn="l" fontAlgn="auto">
              <a:lnSpc>
                <a:spcPct val="115000"/>
              </a:lnSpc>
            </a:pPr>
            <a:r>
              <a:rPr lang="en-US" altLang="zh-CN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       </a:t>
            </a:r>
            <a:r>
              <a:rPr lang="zh-CN" altLang="id-ID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请按提供的</a:t>
            </a:r>
            <a:r>
              <a:rPr lang="en-US" altLang="zh-CN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PPT</a:t>
            </a:r>
            <a:r>
              <a:rPr lang="zh-CN" altLang="en-US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模板制作</a:t>
            </a:r>
            <a:r>
              <a:rPr lang="zh-CN" altLang="en-US" sz="1400" cap="all" dirty="0">
                <a:latin typeface="+mn-ea"/>
                <a:cs typeface="仿宋" panose="02010609060101010101" charset="-122"/>
                <a:sym typeface="+mn-lt"/>
              </a:rPr>
              <a:t>参赛</a:t>
            </a:r>
            <a:r>
              <a:rPr lang="zh-CN" altLang="en-US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资料，其中首页为参与赛道及企业概况简介、第</a:t>
            </a:r>
            <a:r>
              <a:rPr lang="en-US" altLang="zh-CN" sz="1400" cap="all" dirty="0">
                <a:latin typeface="+mn-ea"/>
                <a:cs typeface="仿宋" panose="02010609060101010101" charset="-122"/>
                <a:sym typeface="+mn-lt"/>
              </a:rPr>
              <a:t>2</a:t>
            </a:r>
            <a:r>
              <a:rPr lang="zh-CN" altLang="en-US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页为参与团队介绍，从第</a:t>
            </a:r>
            <a:r>
              <a:rPr lang="en-US" altLang="zh-CN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3</a:t>
            </a:r>
            <a:r>
              <a:rPr lang="zh-CN" altLang="en-US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页开始进入正文，对正文版芯部分</a:t>
            </a:r>
            <a:r>
              <a:rPr lang="zh-CN" altLang="en-US" sz="1400" cap="all" dirty="0">
                <a:latin typeface="+mn-ea"/>
                <a:sym typeface="+mn-lt"/>
              </a:rPr>
              <a:t>（内容必须包含但不限于：</a:t>
            </a:r>
            <a:r>
              <a:rPr lang="zh-CN" altLang="en-US" sz="1600" cap="all" dirty="0">
                <a:effectLst/>
                <a:latin typeface="+mn-ea"/>
                <a:cs typeface="+mn-ea"/>
              </a:rPr>
              <a:t>问题及现状描述</a:t>
            </a:r>
            <a:r>
              <a:rPr lang="zh-CN" altLang="id-ID" sz="1600" cap="all" dirty="0">
                <a:effectLst/>
                <a:latin typeface="+mn-ea"/>
                <a:cs typeface="+mn-ea"/>
              </a:rPr>
              <a:t>、</a:t>
            </a:r>
            <a:r>
              <a:rPr lang="zh-CN" altLang="en-US" sz="1600" cap="all" dirty="0">
                <a:effectLst/>
                <a:latin typeface="+mn-ea"/>
                <a:cs typeface="+mn-ea"/>
                <a:sym typeface="+mn-ea"/>
              </a:rPr>
              <a:t>改善过程介绍</a:t>
            </a:r>
            <a:r>
              <a:rPr lang="zh-CN" altLang="id-ID" sz="1600" cap="all" dirty="0">
                <a:effectLst/>
                <a:latin typeface="+mn-ea"/>
                <a:cs typeface="+mn-ea"/>
                <a:sym typeface="+mn-ea"/>
              </a:rPr>
              <a:t>、</a:t>
            </a:r>
            <a:r>
              <a:rPr lang="zh-CN" altLang="en-US" sz="1600" cap="all" dirty="0">
                <a:effectLst/>
                <a:latin typeface="+mn-ea"/>
                <a:cs typeface="+mn-ea"/>
                <a:sym typeface="+mn-ea"/>
              </a:rPr>
              <a:t>改善效果展示</a:t>
            </a:r>
            <a:r>
              <a:rPr lang="zh-CN" altLang="en-US" sz="1400" cap="all" dirty="0">
                <a:latin typeface="+mn-ea"/>
              </a:rPr>
              <a:t>）</a:t>
            </a:r>
            <a:r>
              <a:rPr lang="zh-CN" altLang="en-US" sz="1400" cap="all" dirty="0">
                <a:latin typeface="+mn-ea"/>
                <a:sym typeface="+mn-lt"/>
              </a:rPr>
              <a:t>。</a:t>
            </a:r>
            <a:endParaRPr lang="zh-CN" altLang="en-US" sz="1400" cap="all" dirty="0">
              <a:latin typeface="+mn-ea"/>
              <a:sym typeface="+mn-lt"/>
            </a:endParaRPr>
          </a:p>
          <a:p>
            <a:pPr algn="l" fontAlgn="auto">
              <a:lnSpc>
                <a:spcPct val="115000"/>
              </a:lnSpc>
            </a:pPr>
            <a:endParaRPr lang="zh-CN" altLang="en-US" sz="900" cap="all" dirty="0">
              <a:solidFill>
                <a:schemeClr val="tx1"/>
              </a:solidFill>
              <a:effectLst/>
              <a:latin typeface="+mn-ea"/>
              <a:cs typeface="+mn-ea"/>
              <a:sym typeface="+mn-lt"/>
            </a:endParaRPr>
          </a:p>
          <a:p>
            <a:pPr algn="l" fontAlgn="auto">
              <a:lnSpc>
                <a:spcPct val="115000"/>
              </a:lnSpc>
            </a:pPr>
            <a:r>
              <a:rPr lang="zh-CN" altLang="en-US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二、对</a:t>
            </a:r>
            <a:r>
              <a:rPr lang="zh-CN" altLang="en-US" sz="1600" cap="all" dirty="0">
                <a:latin typeface="+mn-ea"/>
                <a:cs typeface="+mn-ea"/>
                <a:sym typeface="+mn-lt"/>
              </a:rPr>
              <a:t>参赛</a:t>
            </a:r>
            <a:r>
              <a:rPr lang="en-US" altLang="zh-CN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PPT</a:t>
            </a:r>
            <a:r>
              <a:rPr lang="zh-CN" altLang="en-US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具体内容提示</a:t>
            </a:r>
            <a:endParaRPr lang="zh-CN" altLang="en-US" sz="1600" cap="all" dirty="0">
              <a:solidFill>
                <a:schemeClr val="tx1"/>
              </a:solidFill>
              <a:effectLst/>
              <a:latin typeface="+mn-ea"/>
              <a:cs typeface="+mn-ea"/>
              <a:sym typeface="+mn-lt"/>
            </a:endParaRPr>
          </a:p>
          <a:p>
            <a:pPr algn="l" fontAlgn="auto">
              <a:lnSpc>
                <a:spcPct val="115000"/>
              </a:lnSpc>
            </a:pPr>
            <a:r>
              <a:rPr lang="en-US" altLang="zh-CN" sz="12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1. </a:t>
            </a:r>
            <a:r>
              <a:rPr lang="zh-CN" altLang="en-US" sz="1200" cap="all" dirty="0">
                <a:solidFill>
                  <a:schemeClr val="tx1"/>
                </a:solidFill>
                <a:latin typeface="+mn-ea"/>
                <a:cs typeface="仿宋" panose="02010609060101010101" charset="-122"/>
                <a:sym typeface="+mn-lt"/>
              </a:rPr>
              <a:t>参赛资料</a:t>
            </a:r>
            <a:r>
              <a:rPr lang="zh-CN" altLang="en-US" sz="1200" cap="all" dirty="0">
                <a:effectLst/>
                <a:latin typeface="+mn-ea"/>
                <a:cs typeface="仿宋" panose="02010609060101010101" charset="-122"/>
                <a:sym typeface="+mn-lt"/>
              </a:rPr>
              <a:t>、内容要与本次大赛吻合，且与所属赛道相符。</a:t>
            </a:r>
            <a:endParaRPr lang="en-US" altLang="zh-CN" sz="1200" cap="all" dirty="0">
              <a:solidFill>
                <a:schemeClr val="tx1"/>
              </a:solidFill>
              <a:effectLst/>
              <a:latin typeface="+mn-ea"/>
              <a:cs typeface="仿宋" panose="02010609060101010101" charset="-122"/>
              <a:sym typeface="+mn-lt"/>
            </a:endParaRPr>
          </a:p>
          <a:p>
            <a:pPr algn="l" fontAlgn="auto">
              <a:lnSpc>
                <a:spcPct val="115000"/>
              </a:lnSpc>
            </a:pPr>
            <a:r>
              <a:rPr lang="en-US" altLang="zh-CN" sz="12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2. </a:t>
            </a:r>
            <a:r>
              <a:rPr lang="zh-CN" altLang="en-US" sz="1200" cap="all" dirty="0">
                <a:latin typeface="+mn-ea"/>
                <a:cs typeface="仿宋" panose="02010609060101010101" charset="-122"/>
                <a:sym typeface="+mn-lt"/>
              </a:rPr>
              <a:t>参赛</a:t>
            </a:r>
            <a:r>
              <a:rPr lang="zh-CN" altLang="en-US" sz="12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资料尽量做到</a:t>
            </a:r>
            <a:r>
              <a:rPr lang="en-US" altLang="zh-CN" sz="12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“</a:t>
            </a:r>
            <a:r>
              <a:rPr lang="zh-CN" altLang="en-US" sz="12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三清晰</a:t>
            </a:r>
            <a:r>
              <a:rPr lang="en-US" altLang="zh-CN" sz="12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”</a:t>
            </a:r>
            <a:r>
              <a:rPr lang="zh-CN" altLang="en-US" sz="12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，即</a:t>
            </a:r>
            <a:r>
              <a:rPr lang="en-US" altLang="zh-CN" sz="12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“</a:t>
            </a:r>
            <a:r>
              <a:rPr lang="zh-CN" altLang="en-US" sz="12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版面清晰、逻辑清晰、表述清晰</a:t>
            </a:r>
            <a:r>
              <a:rPr lang="en-US" altLang="zh-CN" sz="12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”</a:t>
            </a:r>
            <a:r>
              <a:rPr lang="zh-CN" altLang="en-US" sz="12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。</a:t>
            </a:r>
            <a:endParaRPr lang="zh-CN" altLang="en-US" sz="1200" cap="all" dirty="0">
              <a:solidFill>
                <a:schemeClr val="tx1"/>
              </a:solidFill>
              <a:effectLst/>
              <a:latin typeface="+mn-ea"/>
              <a:cs typeface="仿宋" panose="02010609060101010101" charset="-122"/>
              <a:sym typeface="+mn-lt"/>
            </a:endParaRPr>
          </a:p>
          <a:p>
            <a:pPr algn="l" fontAlgn="auto">
              <a:lnSpc>
                <a:spcPct val="115000"/>
              </a:lnSpc>
            </a:pPr>
            <a:r>
              <a:rPr lang="zh-CN" altLang="en-US" sz="12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   ①一级标题、二级标题等序列号明确，演讲资料内容前后连贯，层次分明，逻辑性强。</a:t>
            </a:r>
            <a:endParaRPr lang="zh-CN" altLang="en-US" sz="1200" cap="all" dirty="0">
              <a:solidFill>
                <a:schemeClr val="tx1"/>
              </a:solidFill>
              <a:effectLst/>
              <a:latin typeface="+mn-ea"/>
              <a:cs typeface="仿宋" panose="02010609060101010101" charset="-122"/>
              <a:sym typeface="+mn-lt"/>
            </a:endParaRPr>
          </a:p>
          <a:p>
            <a:pPr>
              <a:lnSpc>
                <a:spcPct val="115000"/>
              </a:lnSpc>
            </a:pPr>
            <a:r>
              <a:rPr lang="zh-CN" altLang="en-US" sz="1200" cap="all" dirty="0">
                <a:effectLst/>
                <a:latin typeface="+mn-ea"/>
                <a:cs typeface="仿宋" panose="02010609060101010101" charset="-122"/>
                <a:sym typeface="+mn-lt"/>
              </a:rPr>
              <a:t>   ②</a:t>
            </a:r>
            <a:r>
              <a:rPr lang="zh-CN" altLang="en-US" sz="1200" cap="all" dirty="0">
                <a:latin typeface="+mn-ea"/>
                <a:cs typeface="仿宋" panose="02010609060101010101" charset="-122"/>
                <a:sym typeface="+mn-lt"/>
              </a:rPr>
              <a:t>分享</a:t>
            </a:r>
            <a:r>
              <a:rPr lang="zh-CN" altLang="en-US" sz="1200" cap="all" dirty="0">
                <a:effectLst/>
                <a:latin typeface="+mn-ea"/>
                <a:cs typeface="仿宋" panose="02010609060101010101" charset="-122"/>
                <a:sym typeface="+mn-lt"/>
              </a:rPr>
              <a:t>的内容清晰、简练。</a:t>
            </a:r>
            <a:endParaRPr lang="en-US" altLang="zh-CN" sz="1200" cap="all" dirty="0">
              <a:latin typeface="+mn-ea"/>
              <a:cs typeface="仿宋" panose="02010609060101010101" charset="-122"/>
              <a:sym typeface="+mn-lt"/>
            </a:endParaRPr>
          </a:p>
          <a:p>
            <a:pPr>
              <a:lnSpc>
                <a:spcPct val="115000"/>
              </a:lnSpc>
            </a:pPr>
            <a:r>
              <a:rPr lang="zh-CN" altLang="en-US" sz="1200" cap="all" dirty="0">
                <a:effectLst/>
                <a:latin typeface="+mn-ea"/>
                <a:cs typeface="仿宋" panose="02010609060101010101" charset="-122"/>
                <a:sym typeface="+mn-lt"/>
              </a:rPr>
              <a:t>   ③</a:t>
            </a:r>
            <a:r>
              <a:rPr lang="zh-CN" altLang="en-US" sz="12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文、图、表清晰。</a:t>
            </a:r>
            <a:endParaRPr lang="zh-CN" altLang="en-US" sz="1200" cap="all" dirty="0">
              <a:solidFill>
                <a:schemeClr val="tx1"/>
              </a:solidFill>
              <a:effectLst/>
              <a:latin typeface="+mn-ea"/>
              <a:cs typeface="仿宋" panose="02010609060101010101" charset="-122"/>
              <a:sym typeface="+mn-lt"/>
            </a:endParaRPr>
          </a:p>
          <a:p>
            <a:pPr>
              <a:lnSpc>
                <a:spcPct val="115000"/>
              </a:lnSpc>
            </a:pPr>
            <a:r>
              <a:rPr lang="en-US" altLang="zh-CN" sz="12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3. </a:t>
            </a:r>
            <a:r>
              <a:rPr lang="zh-CN" altLang="en-US" sz="12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参赛资料请尽量精简凝练，重点突出，参赛时间有限，篇幅建议不超过</a:t>
            </a:r>
            <a:r>
              <a:rPr lang="en-US" altLang="zh-CN" sz="12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15</a:t>
            </a:r>
            <a:r>
              <a:rPr lang="zh-CN" altLang="en-US" sz="1200" cap="all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页</a:t>
            </a:r>
            <a:r>
              <a:rPr lang="zh-CN" altLang="en-US" sz="12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。</a:t>
            </a:r>
            <a:endParaRPr lang="zh-CN" altLang="en-US" sz="1200" cap="all" dirty="0">
              <a:solidFill>
                <a:schemeClr val="tx1"/>
              </a:solidFill>
              <a:effectLst/>
              <a:latin typeface="+mn-ea"/>
              <a:cs typeface="仿宋" panose="02010609060101010101" charset="-122"/>
              <a:sym typeface="+mn-lt"/>
            </a:endParaRPr>
          </a:p>
          <a:p>
            <a:pPr algn="l" fontAlgn="auto">
              <a:lnSpc>
                <a:spcPct val="115000"/>
              </a:lnSpc>
            </a:pPr>
            <a:r>
              <a:rPr lang="en-US" altLang="zh-CN" sz="12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4. </a:t>
            </a:r>
            <a:r>
              <a:rPr lang="zh-CN" altLang="en-US" sz="1200" cap="all" dirty="0">
                <a:latin typeface="+mn-ea"/>
                <a:cs typeface="仿宋" panose="02010609060101010101" charset="-122"/>
                <a:sym typeface="+mn-lt"/>
              </a:rPr>
              <a:t>参赛</a:t>
            </a:r>
            <a:r>
              <a:rPr lang="zh-CN" altLang="en-US" sz="12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资料中对</a:t>
            </a:r>
            <a:r>
              <a:rPr lang="zh-CN" sz="1200" dirty="0">
                <a:latin typeface="+mn-ea"/>
                <a:cs typeface="仿宋" panose="02010609060101010101" charset="-122"/>
                <a:sym typeface="+mn-ea"/>
              </a:rPr>
              <a:t>自己企业（单位）的宣传、介绍内容篇幅不宜过多。</a:t>
            </a:r>
            <a:endParaRPr lang="zh-CN" sz="1200" dirty="0">
              <a:latin typeface="+mn-ea"/>
              <a:cs typeface="仿宋" panose="02010609060101010101" charset="-122"/>
              <a:sym typeface="+mn-ea"/>
            </a:endParaRPr>
          </a:p>
          <a:p>
            <a:pPr algn="l" fontAlgn="auto">
              <a:lnSpc>
                <a:spcPct val="115000"/>
              </a:lnSpc>
            </a:pPr>
            <a:r>
              <a:rPr lang="en-US" altLang="zh-CN" sz="1200" dirty="0">
                <a:latin typeface="+mn-ea"/>
                <a:cs typeface="仿宋" panose="02010609060101010101" charset="-122"/>
                <a:sym typeface="+mn-ea"/>
              </a:rPr>
              <a:t>5. </a:t>
            </a:r>
            <a:r>
              <a:rPr lang="zh-CN" altLang="en-US" sz="1200" dirty="0">
                <a:latin typeface="+mn-ea"/>
                <a:cs typeface="仿宋" panose="02010609060101010101" charset="-122"/>
                <a:sym typeface="+mn-ea"/>
              </a:rPr>
              <a:t>参赛资料如有涉密内容，切记企业内部审核进行脱敏处理。</a:t>
            </a:r>
            <a:endParaRPr lang="zh-CN" sz="1200" dirty="0">
              <a:latin typeface="+mn-ea"/>
              <a:cs typeface="仿宋" panose="02010609060101010101" charset="-122"/>
              <a:sym typeface="+mn-ea"/>
            </a:endParaRPr>
          </a:p>
          <a:p>
            <a:pPr algn="l" fontAlgn="auto">
              <a:lnSpc>
                <a:spcPct val="115000"/>
              </a:lnSpc>
            </a:pPr>
            <a:endParaRPr lang="en-US" altLang="zh-CN" sz="1200" cap="all" dirty="0">
              <a:effectLst/>
              <a:latin typeface="+mn-ea"/>
              <a:cs typeface="+mn-ea"/>
              <a:sym typeface="+mn-ea"/>
            </a:endParaRPr>
          </a:p>
          <a:p>
            <a:pPr algn="l" fontAlgn="auto">
              <a:lnSpc>
                <a:spcPct val="115000"/>
              </a:lnSpc>
            </a:pPr>
            <a:r>
              <a:rPr lang="zh-CN" altLang="id-ID" sz="1600" cap="all" dirty="0">
                <a:effectLst/>
                <a:latin typeface="+mn-ea"/>
                <a:cs typeface="+mn-ea"/>
                <a:sym typeface="+mn-lt"/>
              </a:rPr>
              <a:t>三、</a:t>
            </a:r>
            <a:r>
              <a:rPr lang="zh-CN" altLang="en-US" sz="1600" cap="all" dirty="0">
                <a:latin typeface="+mn-ea"/>
                <a:cs typeface="+mn-ea"/>
                <a:sym typeface="+mn-lt"/>
              </a:rPr>
              <a:t>参赛</a:t>
            </a:r>
            <a:r>
              <a:rPr lang="en-US" altLang="zh-CN" sz="1600" cap="all" dirty="0">
                <a:effectLst/>
                <a:latin typeface="+mn-ea"/>
                <a:cs typeface="+mn-ea"/>
                <a:sym typeface="+mn-lt"/>
              </a:rPr>
              <a:t>PPT</a:t>
            </a:r>
            <a:r>
              <a:rPr lang="zh-CN" altLang="en-US" sz="1600" cap="all" dirty="0">
                <a:effectLst/>
                <a:latin typeface="+mn-ea"/>
                <a:cs typeface="+mn-ea"/>
                <a:sym typeface="+mn-lt"/>
              </a:rPr>
              <a:t>提交、上报</a:t>
            </a:r>
            <a:endParaRPr lang="zh-CN" altLang="id-ID" sz="1600" cap="all" dirty="0">
              <a:solidFill>
                <a:schemeClr val="tx1"/>
              </a:solidFill>
              <a:effectLst/>
              <a:latin typeface="+mn-ea"/>
              <a:cs typeface="+mn-ea"/>
              <a:sym typeface="+mn-lt"/>
            </a:endParaRPr>
          </a:p>
          <a:p>
            <a:pPr algn="l" fontAlgn="auto">
              <a:lnSpc>
                <a:spcPct val="115000"/>
              </a:lnSpc>
            </a:pPr>
            <a:r>
              <a:rPr lang="en-US" altLang="zh-CN" sz="1200" cap="all" dirty="0">
                <a:effectLst/>
                <a:latin typeface="+mn-ea"/>
                <a:cs typeface="仿宋" panose="02010609060101010101" charset="-122"/>
                <a:sym typeface="+mn-lt"/>
              </a:rPr>
              <a:t>1. </a:t>
            </a:r>
            <a:r>
              <a:rPr lang="zh-CN" altLang="id-ID" sz="1200" cap="all" dirty="0">
                <a:effectLst/>
                <a:latin typeface="+mn-ea"/>
                <a:cs typeface="仿宋" panose="02010609060101010101" charset="-122"/>
                <a:sym typeface="+mn-lt"/>
              </a:rPr>
              <a:t>请于</a:t>
            </a:r>
            <a:r>
              <a:rPr lang="zh-CN" altLang="en-US" sz="1200" cap="all" dirty="0">
                <a:effectLst/>
                <a:latin typeface="+mn-ea"/>
                <a:cs typeface="仿宋" panose="02010609060101010101" charset="-122"/>
                <a:sym typeface="+mn-lt"/>
              </a:rPr>
              <a:t>资料上传截止日</a:t>
            </a:r>
            <a:r>
              <a:rPr lang="zh-CN" altLang="en-US" sz="1200" cap="all" dirty="0">
                <a:effectLst/>
                <a:latin typeface="+mn-ea"/>
                <a:cs typeface="仿宋" panose="02010609060101010101" charset="-122"/>
                <a:sym typeface="+mn-lt"/>
              </a:rPr>
              <a:t>（详见决赛参赛通知）</a:t>
            </a:r>
            <a:r>
              <a:rPr lang="zh-CN" altLang="en-US" sz="1200" cap="all" dirty="0">
                <a:effectLst/>
                <a:latin typeface="+mn-ea"/>
                <a:cs typeface="仿宋" panose="02010609060101010101" charset="-122"/>
                <a:sym typeface="+mn-lt"/>
              </a:rPr>
              <a:t>前在</a:t>
            </a:r>
            <a:r>
              <a:rPr lang="zh-CN" altLang="id-ID" sz="1200" cap="all" dirty="0">
                <a:effectLst/>
                <a:latin typeface="+mn-ea"/>
                <a:cs typeface="仿宋" panose="02010609060101010101" charset="-122"/>
                <a:sym typeface="+mn-lt"/>
              </a:rPr>
              <a:t>大赛系统</a:t>
            </a:r>
            <a:r>
              <a:rPr lang="zh-CN" altLang="en-US" sz="1200" cap="all" dirty="0">
                <a:effectLst/>
                <a:latin typeface="+mn-ea"/>
                <a:cs typeface="仿宋" panose="02010609060101010101" charset="-122"/>
                <a:sym typeface="+mn-lt"/>
              </a:rPr>
              <a:t>提交</a:t>
            </a:r>
            <a:r>
              <a:rPr lang="en-US" altLang="zh-CN" sz="1200" cap="all" dirty="0">
                <a:effectLst/>
                <a:latin typeface="+mn-ea"/>
                <a:cs typeface="仿宋" panose="02010609060101010101" charset="-122"/>
                <a:sym typeface="+mn-lt"/>
              </a:rPr>
              <a:t>PPT</a:t>
            </a:r>
            <a:r>
              <a:rPr lang="zh-CN" altLang="en-US" sz="1200" cap="all" dirty="0">
                <a:effectLst/>
                <a:latin typeface="+mn-ea"/>
                <a:cs typeface="仿宋" panose="02010609060101010101" charset="-122"/>
                <a:sym typeface="+mn-lt"/>
              </a:rPr>
              <a:t>格式文件，切勿用</a:t>
            </a:r>
            <a:r>
              <a:rPr lang="en-US" altLang="zh-CN" sz="1200" cap="all" dirty="0">
                <a:effectLst/>
                <a:latin typeface="+mn-ea"/>
                <a:cs typeface="仿宋" panose="02010609060101010101" charset="-122"/>
                <a:sym typeface="+mn-lt"/>
              </a:rPr>
              <a:t>PDF</a:t>
            </a:r>
            <a:r>
              <a:rPr lang="zh-CN" altLang="en-US" sz="1200" cap="all" dirty="0">
                <a:effectLst/>
                <a:latin typeface="+mn-ea"/>
                <a:cs typeface="仿宋" panose="02010609060101010101" charset="-122"/>
                <a:sym typeface="+mn-lt"/>
              </a:rPr>
              <a:t>格式。</a:t>
            </a:r>
            <a:endParaRPr lang="zh-CN" altLang="en-US" sz="1200" cap="all" dirty="0">
              <a:effectLst/>
              <a:latin typeface="+mn-ea"/>
              <a:cs typeface="仿宋" panose="02010609060101010101" charset="-122"/>
              <a:sym typeface="+mn-lt"/>
            </a:endParaRPr>
          </a:p>
          <a:p>
            <a:pPr algn="l" fontAlgn="auto">
              <a:lnSpc>
                <a:spcPct val="115000"/>
              </a:lnSpc>
            </a:pPr>
            <a:r>
              <a:rPr lang="en-US" altLang="zh-CN" sz="1200" cap="all" dirty="0">
                <a:effectLst/>
                <a:latin typeface="+mn-ea"/>
                <a:cs typeface="仿宋" panose="02010609060101010101" charset="-122"/>
                <a:sym typeface="+mn-lt"/>
              </a:rPr>
              <a:t>2. </a:t>
            </a:r>
            <a:r>
              <a:rPr lang="zh-CN" altLang="en-US" sz="1200" cap="all" dirty="0">
                <a:effectLst/>
                <a:latin typeface="+mn-ea"/>
                <a:cs typeface="仿宋" panose="02010609060101010101" charset="-122"/>
                <a:sym typeface="+mn-lt"/>
              </a:rPr>
              <a:t>集团预选赛参赛企业对接人员负责演讲</a:t>
            </a:r>
            <a:r>
              <a:rPr lang="en-US" altLang="zh-CN" sz="1200" cap="all" dirty="0">
                <a:effectLst/>
                <a:latin typeface="+mn-ea"/>
                <a:cs typeface="仿宋" panose="02010609060101010101" charset="-122"/>
                <a:sym typeface="+mn-lt"/>
              </a:rPr>
              <a:t>PPT</a:t>
            </a:r>
            <a:r>
              <a:rPr lang="zh-CN" altLang="en-US" sz="1200" cap="all" dirty="0">
                <a:effectLst/>
                <a:latin typeface="+mn-ea"/>
                <a:cs typeface="仿宋" panose="02010609060101010101" charset="-122"/>
                <a:sym typeface="+mn-lt"/>
              </a:rPr>
              <a:t>课件收集、上报及相关协调工作。</a:t>
            </a:r>
            <a:endParaRPr lang="en-US" altLang="zh-CN" sz="1200" cap="all" dirty="0">
              <a:effectLst/>
              <a:latin typeface="+mn-ea"/>
              <a:cs typeface="仿宋" panose="02010609060101010101" charset="-122"/>
              <a:sym typeface="+mn-lt"/>
            </a:endParaRPr>
          </a:p>
          <a:p>
            <a:pPr algn="l" fontAlgn="auto">
              <a:lnSpc>
                <a:spcPct val="115000"/>
              </a:lnSpc>
            </a:pPr>
            <a:endParaRPr lang="en-US" altLang="zh-CN" sz="1400" cap="all" dirty="0">
              <a:solidFill>
                <a:schemeClr val="tx1"/>
              </a:solidFill>
              <a:latin typeface="+mn-ea"/>
              <a:cs typeface="仿宋" panose="02010609060101010101" charset="-122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四、比赛讲演时间：</a:t>
            </a:r>
            <a:endParaRPr kumimoji="0" lang="en-US" altLang="zh-CN" sz="16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lt"/>
              </a:rPr>
              <a:t>每支队伍讲演展示时间</a:t>
            </a:r>
            <a:r>
              <a:rPr kumimoji="0" lang="en-US" altLang="zh-CN" sz="1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lt"/>
              </a:rPr>
              <a:t>7</a:t>
            </a:r>
            <a:r>
              <a:rPr kumimoji="0" lang="zh-CN" altLang="en-US" sz="1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lt"/>
              </a:rPr>
              <a:t>分钟，评审点评</a:t>
            </a:r>
            <a:r>
              <a:rPr kumimoji="0" lang="en-US" altLang="zh-CN" sz="1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lt"/>
              </a:rPr>
              <a:t>3</a:t>
            </a:r>
            <a:r>
              <a:rPr kumimoji="0" lang="zh-CN" altLang="en-US" sz="1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lt"/>
              </a:rPr>
              <a:t>分钟，共计</a:t>
            </a:r>
            <a:r>
              <a:rPr kumimoji="0" lang="en-US" altLang="zh-CN" sz="1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lt"/>
              </a:rPr>
              <a:t>10</a:t>
            </a:r>
            <a:r>
              <a:rPr kumimoji="0" lang="zh-CN" altLang="en-US" sz="1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lt"/>
              </a:rPr>
              <a:t>分钟。</a:t>
            </a:r>
            <a:endParaRPr kumimoji="0" lang="zh-CN" altLang="en-US" sz="14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+mn-lt"/>
            </a:endParaRPr>
          </a:p>
          <a:p>
            <a:pPr algn="l" fontAlgn="auto">
              <a:lnSpc>
                <a:spcPct val="115000"/>
              </a:lnSpc>
            </a:pPr>
            <a:endParaRPr kumimoji="0" lang="zh-CN" altLang="en-US" sz="14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/Users/Administrator/Desktop/内页.jpg内页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43810" y="1746885"/>
            <a:ext cx="3407410" cy="753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4300" b="1">
                <a:ln w="15875"/>
                <a:solidFill>
                  <a:schemeClr val="bg1"/>
                </a:solidFill>
                <a:effectLst/>
              </a:rPr>
              <a:t>参赛队</a:t>
            </a:r>
            <a:r>
              <a:rPr lang="en-US" altLang="zh-CN" sz="4300" b="1">
                <a:ln w="15875"/>
                <a:solidFill>
                  <a:schemeClr val="bg1"/>
                </a:solidFill>
                <a:effectLst/>
              </a:rPr>
              <a:t>+</a:t>
            </a:r>
            <a:r>
              <a:rPr lang="zh-CN" altLang="en-US" sz="3200" b="1">
                <a:ln w="15875"/>
                <a:solidFill>
                  <a:schemeClr val="bg1"/>
                </a:solidFill>
                <a:effectLst/>
              </a:rPr>
              <a:t>顺序号</a:t>
            </a:r>
            <a:endParaRPr lang="zh-CN" altLang="en-US" sz="3200" b="1">
              <a:ln w="15875"/>
              <a:solidFill>
                <a:schemeClr val="bg1"/>
              </a:solidFill>
              <a:effectLst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029325" y="1842770"/>
            <a:ext cx="3324225" cy="5467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6029960" y="1885315"/>
            <a:ext cx="3324225" cy="4756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2500" b="1" dirty="0">
                <a:ln w="15875"/>
                <a:solidFill>
                  <a:schemeClr val="accent1">
                    <a:lumMod val="75000"/>
                  </a:schemeClr>
                </a:solidFill>
                <a:effectLst/>
              </a:rPr>
              <a:t>团队名称</a:t>
            </a:r>
            <a:endParaRPr lang="zh-CN" altLang="en-US" sz="2500" b="1" dirty="0">
              <a:ln w="15875"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5116830" y="2668270"/>
            <a:ext cx="1710055" cy="3759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000" b="1">
                <a:solidFill>
                  <a:schemeClr val="bg1"/>
                </a:solidFill>
              </a:rPr>
              <a:t>参赛作品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27" name="圆角矩形 26"/>
          <p:cNvSpPr/>
          <p:nvPr>
            <p:custDataLst>
              <p:tags r:id="rId3"/>
            </p:custDataLst>
          </p:nvPr>
        </p:nvSpPr>
        <p:spPr>
          <a:xfrm>
            <a:off x="2648585" y="3128010"/>
            <a:ext cx="6647180" cy="8515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>
            <p:custDataLst>
              <p:tags r:id="rId4"/>
            </p:custDataLst>
          </p:nvPr>
        </p:nvSpPr>
        <p:spPr>
          <a:xfrm>
            <a:off x="5116830" y="4203065"/>
            <a:ext cx="1710055" cy="3759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000" b="1">
                <a:solidFill>
                  <a:schemeClr val="bg1"/>
                </a:solidFill>
              </a:rPr>
              <a:t>参赛企业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29" name="圆角矩形 28"/>
          <p:cNvSpPr/>
          <p:nvPr>
            <p:custDataLst>
              <p:tags r:id="rId5"/>
            </p:custDataLst>
          </p:nvPr>
        </p:nvSpPr>
        <p:spPr>
          <a:xfrm>
            <a:off x="2648585" y="4662805"/>
            <a:ext cx="6647180" cy="686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>
            <p:custDataLst>
              <p:tags r:id="rId6"/>
            </p:custDataLst>
          </p:nvPr>
        </p:nvSpPr>
        <p:spPr>
          <a:xfrm>
            <a:off x="2649855" y="3216275"/>
            <a:ext cx="6645910" cy="698500"/>
          </a:xfrm>
          <a:prstGeom prst="rect">
            <a:avLst/>
          </a:prstGeom>
          <a:noFill/>
        </p:spPr>
        <p:txBody>
          <a:bodyPr wrap="square" rtlCol="0" anchor="ctr" anchorCtr="0">
            <a:no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2300" b="1">
                <a:ln w="15875"/>
                <a:solidFill>
                  <a:schemeClr val="accent1">
                    <a:lumMod val="75000"/>
                  </a:schemeClr>
                </a:solidFill>
                <a:effectLst/>
              </a:rPr>
              <a:t>***</a:t>
            </a:r>
            <a:endParaRPr lang="en-US" altLang="zh-CN" sz="2300" b="1">
              <a:ln w="15875"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5" name="文本框 34"/>
          <p:cNvSpPr txBox="1"/>
          <p:nvPr>
            <p:custDataLst>
              <p:tags r:id="rId7"/>
            </p:custDataLst>
          </p:nvPr>
        </p:nvSpPr>
        <p:spPr>
          <a:xfrm>
            <a:off x="2649855" y="4768215"/>
            <a:ext cx="6645910" cy="4756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2500" b="1">
                <a:ln w="15875"/>
                <a:solidFill>
                  <a:schemeClr val="accent1">
                    <a:lumMod val="75000"/>
                  </a:schemeClr>
                </a:solidFill>
                <a:effectLst/>
              </a:rPr>
              <a:t>***</a:t>
            </a:r>
            <a:r>
              <a:rPr lang="zh-CN" altLang="en-US" sz="2500" b="1">
                <a:ln w="15875"/>
                <a:solidFill>
                  <a:schemeClr val="accent1">
                    <a:lumMod val="75000"/>
                  </a:schemeClr>
                </a:solidFill>
                <a:effectLst/>
              </a:rPr>
              <a:t>有限公司</a:t>
            </a:r>
            <a:endParaRPr lang="zh-CN" altLang="en-US" sz="2500" b="1">
              <a:ln w="15875"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54565" y="5848985"/>
            <a:ext cx="1605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讲演人：</a:t>
            </a:r>
            <a:r>
              <a:rPr lang="en-US" altLang="zh-CN" b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***</a:t>
            </a:r>
            <a:endParaRPr lang="en-US" altLang="zh-CN" b="1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/Users/Administrator/Desktop/封面.jpg封面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95095" y="1976120"/>
            <a:ext cx="94024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思源宋体 CN" panose="02020700000000000000" charset="-122"/>
                <a:ea typeface="思源宋体 CN" panose="02020700000000000000" charset="-122"/>
              </a:rPr>
              <a:t>中国精益数智化创新大赛</a:t>
            </a:r>
            <a:endParaRPr lang="zh-CN" altLang="en-US" sz="6000" b="1" dirty="0">
              <a:solidFill>
                <a:schemeClr val="bg1"/>
              </a:solidFill>
              <a:latin typeface="思源宋体 CN" panose="02020700000000000000" charset="-122"/>
              <a:ea typeface="思源宋体 CN" panose="020207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8045" y="3312795"/>
            <a:ext cx="2836545" cy="1435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sym typeface="+mn-ea"/>
              </a:rPr>
              <a:t>内容：</a:t>
            </a:r>
            <a:r>
              <a:rPr lang="en-US" altLang="zh-CN" sz="2000" b="1">
                <a:solidFill>
                  <a:schemeClr val="bg1"/>
                </a:solidFill>
                <a:sym typeface="+mn-ea"/>
              </a:rPr>
              <a:t>xxxx</a:t>
            </a:r>
            <a:endParaRPr lang="zh-CN" altLang="en-US" sz="2000" b="1">
              <a:solidFill>
                <a:schemeClr val="bg1"/>
              </a:solidFill>
              <a:sym typeface="+mn-ea"/>
            </a:endParaRPr>
          </a:p>
          <a:p>
            <a:pPr algn="ctr"/>
            <a:r>
              <a:rPr lang="zh-CN" altLang="en-US" sz="2000" b="1">
                <a:solidFill>
                  <a:schemeClr val="bg1"/>
                </a:solidFill>
                <a:sym typeface="+mn-ea"/>
              </a:rPr>
              <a:t>内容：</a:t>
            </a:r>
            <a:r>
              <a:rPr lang="en-US" altLang="zh-CN" sz="2000" b="1">
                <a:solidFill>
                  <a:schemeClr val="bg1"/>
                </a:solidFill>
                <a:sym typeface="+mn-ea"/>
              </a:rPr>
              <a:t>xxxx</a:t>
            </a:r>
            <a:endParaRPr lang="zh-CN" altLang="en-US" sz="2000" b="1">
              <a:solidFill>
                <a:schemeClr val="bg1"/>
              </a:solidFill>
              <a:sym typeface="+mn-ea"/>
            </a:endParaRPr>
          </a:p>
          <a:p>
            <a:pPr algn="ctr"/>
            <a:endParaRPr lang="zh-CN" altLang="en-US" sz="2000" b="1">
              <a:solidFill>
                <a:schemeClr val="bg1"/>
              </a:solidFill>
            </a:endParaRPr>
          </a:p>
          <a:p>
            <a:pPr algn="ctr"/>
            <a:endParaRPr lang="zh-CN" altLang="en-US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/Users/Administrator/Desktop/目录.jpg目录"/>
          <p:cNvPicPr>
            <a:picLocks noChangeAspect="1"/>
          </p:cNvPicPr>
          <p:nvPr/>
        </p:nvPicPr>
        <p:blipFill>
          <a:blip r:embed="rId1"/>
          <a:srcRect l="-9466" r="49999"/>
          <a:stretch>
            <a:fillRect/>
          </a:stretch>
        </p:blipFill>
        <p:spPr>
          <a:xfrm>
            <a:off x="-1393794" y="-4396"/>
            <a:ext cx="7250097" cy="6858000"/>
          </a:xfrm>
          <a:prstGeom prst="flowChartOnlineStorage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03526" y="1354504"/>
            <a:ext cx="2501900" cy="414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27000" dist="38100" dir="5400000" algn="t" rotWithShape="0">
                    <a:srgbClr val="4874CB">
                      <a:lumMod val="50000"/>
                      <a:alpha val="1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</a:rPr>
              <a:t>目录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27000" dist="38100" dir="5400000" algn="t" rotWithShape="0">
                  <a:srgbClr val="4874CB">
                    <a:lumMod val="50000"/>
                    <a:alpha val="15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27000" dist="38100" dir="5400000" algn="t" rotWithShape="0">
                    <a:srgbClr val="4874CB">
                      <a:lumMod val="50000"/>
                      <a:alpha val="1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</a:rPr>
              <a:t>Contents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27000" dist="38100" dir="5400000" algn="t" rotWithShape="0">
                  <a:srgbClr val="4874CB">
                    <a:lumMod val="50000"/>
                    <a:alpha val="15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微软雅黑" panose="020B0503020204020204" charset="-122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856303" y="714758"/>
            <a:ext cx="5707781" cy="5419692"/>
            <a:chOff x="6141036" y="1252134"/>
            <a:chExt cx="5707781" cy="5419692"/>
          </a:xfrm>
        </p:grpSpPr>
        <p:grpSp>
          <p:nvGrpSpPr>
            <p:cNvPr id="40" name="组合 39"/>
            <p:cNvGrpSpPr/>
            <p:nvPr/>
          </p:nvGrpSpPr>
          <p:grpSpPr>
            <a:xfrm>
              <a:off x="6141036" y="1252134"/>
              <a:ext cx="5707781" cy="4242570"/>
              <a:chOff x="5269768" y="1549400"/>
              <a:chExt cx="5707781" cy="4242570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5269768" y="1549400"/>
                <a:ext cx="5704120" cy="711200"/>
                <a:chOff x="5269768" y="1549400"/>
                <a:chExt cx="5704120" cy="711200"/>
              </a:xfrm>
            </p:grpSpPr>
            <p:sp>
              <p:nvSpPr>
                <p:cNvPr id="32" name="椭圆 31"/>
                <p:cNvSpPr/>
                <p:nvPr/>
              </p:nvSpPr>
              <p:spPr>
                <a:xfrm>
                  <a:off x="5269768" y="1562263"/>
                  <a:ext cx="685476" cy="685474"/>
                </a:xfrm>
                <a:prstGeom prst="ellipse">
                  <a:avLst/>
                </a:prstGeom>
                <a:solidFill>
                  <a:schemeClr val="accent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33" name="椭圆 32"/>
                <p:cNvSpPr/>
                <p:nvPr/>
              </p:nvSpPr>
              <p:spPr>
                <a:xfrm>
                  <a:off x="5333107" y="1625601"/>
                  <a:ext cx="558799" cy="558799"/>
                </a:xfrm>
                <a:prstGeom prst="ellipse">
                  <a:avLst/>
                </a:prstGeom>
                <a:solidFill>
                  <a:srgbClr val="1D3EC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微软雅黑" panose="020B0503020204020204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34" name="矩形: 圆角 33"/>
                <p:cNvSpPr/>
                <p:nvPr/>
              </p:nvSpPr>
              <p:spPr>
                <a:xfrm>
                  <a:off x="6595690" y="1549400"/>
                  <a:ext cx="4330862" cy="7112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alpha val="10000"/>
                      </a:schemeClr>
                    </a:gs>
                    <a:gs pos="90000">
                      <a:schemeClr val="accent1">
                        <a:alpha val="0"/>
                      </a:schemeClr>
                    </a:gs>
                  </a:gsLst>
                  <a:lin ang="10800000" scaled="1"/>
                  <a:tileRect/>
                </a:gradFill>
                <a:ln w="6350">
                  <a:gradFill flip="none" rotWithShape="1">
                    <a:gsLst>
                      <a:gs pos="0">
                        <a:schemeClr val="accent1">
                          <a:alpha val="50000"/>
                        </a:schemeClr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微软雅黑" panose="020B0503020204020204" charset="-122"/>
                      <a:cs typeface="+mn-cs"/>
                    </a:rPr>
                    <a:t>参与赛道及企业概况简介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39" name="矩形: 圆角 38"/>
                <p:cNvSpPr/>
                <p:nvPr/>
              </p:nvSpPr>
              <p:spPr>
                <a:xfrm>
                  <a:off x="10879216" y="1738745"/>
                  <a:ext cx="94672" cy="332510"/>
                </a:xfrm>
                <a:prstGeom prst="roundRect">
                  <a:avLst/>
                </a:prstGeom>
                <a:solidFill>
                  <a:srgbClr val="1D3EC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charset="-122"/>
                    <a:cs typeface="+mn-cs"/>
                  </a:endParaRPr>
                </a:p>
              </p:txBody>
            </p:sp>
          </p:grpSp>
          <p:grpSp>
            <p:nvGrpSpPr>
              <p:cNvPr id="36" name="组合 35"/>
              <p:cNvGrpSpPr/>
              <p:nvPr/>
            </p:nvGrpSpPr>
            <p:grpSpPr>
              <a:xfrm>
                <a:off x="5282160" y="2726523"/>
                <a:ext cx="5692891" cy="711200"/>
                <a:chOff x="5282160" y="2726523"/>
                <a:chExt cx="5692891" cy="711200"/>
              </a:xfrm>
            </p:grpSpPr>
            <p:sp>
              <p:nvSpPr>
                <p:cNvPr id="26" name="椭圆 25"/>
                <p:cNvSpPr/>
                <p:nvPr/>
              </p:nvSpPr>
              <p:spPr>
                <a:xfrm>
                  <a:off x="5282160" y="2739130"/>
                  <a:ext cx="685476" cy="685474"/>
                </a:xfrm>
                <a:prstGeom prst="ellipse">
                  <a:avLst/>
                </a:prstGeom>
                <a:solidFill>
                  <a:schemeClr val="accent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27" name="椭圆 26"/>
                <p:cNvSpPr/>
                <p:nvPr/>
              </p:nvSpPr>
              <p:spPr>
                <a:xfrm>
                  <a:off x="5345499" y="2802468"/>
                  <a:ext cx="558799" cy="558799"/>
                </a:xfrm>
                <a:prstGeom prst="ellipse">
                  <a:avLst/>
                </a:prstGeom>
                <a:solidFill>
                  <a:srgbClr val="1D3EC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微软雅黑" panose="020B0503020204020204" charset="-122"/>
                      <a:cs typeface="+mn-cs"/>
                    </a:rPr>
                    <a:t>2</a:t>
                  </a: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28" name="矩形: 圆角 27"/>
                <p:cNvSpPr/>
                <p:nvPr/>
              </p:nvSpPr>
              <p:spPr>
                <a:xfrm>
                  <a:off x="6596857" y="2726523"/>
                  <a:ext cx="4330862" cy="7112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alpha val="10000"/>
                      </a:schemeClr>
                    </a:gs>
                    <a:gs pos="90000">
                      <a:schemeClr val="accent1">
                        <a:alpha val="0"/>
                      </a:schemeClr>
                    </a:gs>
                  </a:gsLst>
                  <a:lin ang="10800000" scaled="1"/>
                  <a:tileRect/>
                </a:gradFill>
                <a:ln w="6350">
                  <a:gradFill flip="none" rotWithShape="1">
                    <a:gsLst>
                      <a:gs pos="0">
                        <a:schemeClr val="accent1">
                          <a:alpha val="50000"/>
                        </a:schemeClr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微软雅黑" panose="020B0503020204020204" charset="-122"/>
                      <a:cs typeface="+mn-cs"/>
                    </a:rPr>
                    <a:t>参赛团队介绍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31" name="矩形: 圆角 30"/>
                <p:cNvSpPr/>
                <p:nvPr/>
              </p:nvSpPr>
              <p:spPr>
                <a:xfrm>
                  <a:off x="10880379" y="2915868"/>
                  <a:ext cx="94672" cy="332510"/>
                </a:xfrm>
                <a:prstGeom prst="roundRect">
                  <a:avLst/>
                </a:prstGeom>
                <a:solidFill>
                  <a:srgbClr val="1D3EC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charset="-122"/>
                    <a:cs typeface="+mn-cs"/>
                  </a:endParaRPr>
                </a:p>
              </p:txBody>
            </p:sp>
          </p:grpSp>
          <p:grpSp>
            <p:nvGrpSpPr>
              <p:cNvPr id="37" name="组合 36"/>
              <p:cNvGrpSpPr/>
              <p:nvPr/>
            </p:nvGrpSpPr>
            <p:grpSpPr>
              <a:xfrm>
                <a:off x="5278804" y="3903646"/>
                <a:ext cx="5686955" cy="711200"/>
                <a:chOff x="5278804" y="3903646"/>
                <a:chExt cx="5686955" cy="711200"/>
              </a:xfrm>
            </p:grpSpPr>
            <p:sp>
              <p:nvSpPr>
                <p:cNvPr id="23" name="椭圆 22"/>
                <p:cNvSpPr/>
                <p:nvPr/>
              </p:nvSpPr>
              <p:spPr>
                <a:xfrm>
                  <a:off x="5278804" y="3915997"/>
                  <a:ext cx="685476" cy="685474"/>
                </a:xfrm>
                <a:prstGeom prst="ellipse">
                  <a:avLst/>
                </a:prstGeom>
                <a:solidFill>
                  <a:schemeClr val="accent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24" name="椭圆 23"/>
                <p:cNvSpPr/>
                <p:nvPr/>
              </p:nvSpPr>
              <p:spPr>
                <a:xfrm>
                  <a:off x="5342143" y="3979335"/>
                  <a:ext cx="558799" cy="558799"/>
                </a:xfrm>
                <a:prstGeom prst="ellipse">
                  <a:avLst/>
                </a:prstGeom>
                <a:solidFill>
                  <a:srgbClr val="1D3EC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微软雅黑" panose="020B0503020204020204" charset="-122"/>
                      <a:cs typeface="+mn-cs"/>
                    </a:rPr>
                    <a:t>3</a:t>
                  </a: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29" name="矩形: 圆角 28"/>
                <p:cNvSpPr/>
                <p:nvPr/>
              </p:nvSpPr>
              <p:spPr>
                <a:xfrm>
                  <a:off x="6587561" y="3903646"/>
                  <a:ext cx="4330862" cy="7112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alpha val="10000"/>
                      </a:schemeClr>
                    </a:gs>
                    <a:gs pos="90000">
                      <a:schemeClr val="accent1">
                        <a:alpha val="0"/>
                      </a:schemeClr>
                    </a:gs>
                  </a:gsLst>
                  <a:lin ang="10800000" scaled="1"/>
                  <a:tileRect/>
                </a:gradFill>
                <a:ln w="6350">
                  <a:gradFill flip="none" rotWithShape="1">
                    <a:gsLst>
                      <a:gs pos="0">
                        <a:schemeClr val="accent1">
                          <a:alpha val="50000"/>
                        </a:schemeClr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微软雅黑" panose="020B0503020204020204" charset="-122"/>
                      <a:cs typeface="+mn-cs"/>
                    </a:rPr>
                    <a:t>问题及现状描述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25" name="矩形: 圆角 24"/>
                <p:cNvSpPr/>
                <p:nvPr/>
              </p:nvSpPr>
              <p:spPr>
                <a:xfrm>
                  <a:off x="10871087" y="4092991"/>
                  <a:ext cx="94672" cy="332510"/>
                </a:xfrm>
                <a:prstGeom prst="roundRect">
                  <a:avLst/>
                </a:prstGeom>
                <a:solidFill>
                  <a:srgbClr val="1D3EC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charset="-122"/>
                    <a:cs typeface="+mn-cs"/>
                  </a:endParaRPr>
                </a:p>
              </p:txBody>
            </p:sp>
          </p:grpSp>
          <p:grpSp>
            <p:nvGrpSpPr>
              <p:cNvPr id="38" name="组合 37"/>
              <p:cNvGrpSpPr/>
              <p:nvPr/>
            </p:nvGrpSpPr>
            <p:grpSpPr>
              <a:xfrm>
                <a:off x="5296534" y="5080770"/>
                <a:ext cx="5681015" cy="711200"/>
                <a:chOff x="5296534" y="5080770"/>
                <a:chExt cx="5681015" cy="711200"/>
              </a:xfrm>
            </p:grpSpPr>
            <p:sp>
              <p:nvSpPr>
                <p:cNvPr id="22" name="椭圆 21"/>
                <p:cNvSpPr/>
                <p:nvPr/>
              </p:nvSpPr>
              <p:spPr>
                <a:xfrm>
                  <a:off x="5296534" y="5092864"/>
                  <a:ext cx="685476" cy="685474"/>
                </a:xfrm>
                <a:prstGeom prst="ellipse">
                  <a:avLst/>
                </a:prstGeom>
                <a:solidFill>
                  <a:schemeClr val="accent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20" name="椭圆 19"/>
                <p:cNvSpPr/>
                <p:nvPr/>
              </p:nvSpPr>
              <p:spPr>
                <a:xfrm>
                  <a:off x="5359873" y="5156202"/>
                  <a:ext cx="558799" cy="558799"/>
                </a:xfrm>
                <a:prstGeom prst="ellipse">
                  <a:avLst/>
                </a:prstGeom>
                <a:solidFill>
                  <a:srgbClr val="1D3EC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微软雅黑" panose="020B0503020204020204" charset="-122"/>
                      <a:cs typeface="+mn-cs"/>
                    </a:rPr>
                    <a:t>4</a:t>
                  </a: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30" name="矩形: 圆角 29"/>
                <p:cNvSpPr/>
                <p:nvPr/>
              </p:nvSpPr>
              <p:spPr>
                <a:xfrm>
                  <a:off x="6599351" y="5080770"/>
                  <a:ext cx="4330862" cy="7112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alpha val="10000"/>
                      </a:schemeClr>
                    </a:gs>
                    <a:gs pos="90000">
                      <a:schemeClr val="accent1">
                        <a:alpha val="0"/>
                      </a:schemeClr>
                    </a:gs>
                  </a:gsLst>
                  <a:lin ang="10800000" scaled="1"/>
                  <a:tileRect/>
                </a:gradFill>
                <a:ln w="6350">
                  <a:gradFill flip="none" rotWithShape="1">
                    <a:gsLst>
                      <a:gs pos="0">
                        <a:schemeClr val="accent1">
                          <a:alpha val="50000"/>
                        </a:schemeClr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微软雅黑" panose="020B0503020204020204" charset="-122"/>
                      <a:cs typeface="+mn-cs"/>
                    </a:rPr>
                    <a:t>改善过程介绍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21" name="矩形: 圆角 20"/>
                <p:cNvSpPr/>
                <p:nvPr/>
              </p:nvSpPr>
              <p:spPr>
                <a:xfrm>
                  <a:off x="10882877" y="5270115"/>
                  <a:ext cx="94672" cy="332510"/>
                </a:xfrm>
                <a:prstGeom prst="roundRect">
                  <a:avLst/>
                </a:prstGeom>
                <a:solidFill>
                  <a:srgbClr val="1D3EC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charset="-122"/>
                    <a:cs typeface="+mn-cs"/>
                  </a:endParaRPr>
                </a:p>
              </p:txBody>
            </p:sp>
          </p:grpSp>
        </p:grpSp>
        <p:sp>
          <p:nvSpPr>
            <p:cNvPr id="3" name="椭圆 2"/>
            <p:cNvSpPr/>
            <p:nvPr/>
          </p:nvSpPr>
          <p:spPr>
            <a:xfrm>
              <a:off x="6141036" y="5972720"/>
              <a:ext cx="685476" cy="685474"/>
            </a:xfrm>
            <a:prstGeom prst="ellipse">
              <a:avLst/>
            </a:prstGeom>
            <a:solidFill>
              <a:schemeClr val="accent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6204375" y="6036058"/>
              <a:ext cx="558799" cy="558799"/>
            </a:xfrm>
            <a:prstGeom prst="ellipse">
              <a:avLst/>
            </a:prstGeom>
            <a:solidFill>
              <a:srgbClr val="1D3EC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charset="-122"/>
                  <a:cs typeface="+mn-cs"/>
                </a:rPr>
                <a:t>5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" name="矩形: 圆角 5"/>
            <p:cNvSpPr/>
            <p:nvPr/>
          </p:nvSpPr>
          <p:spPr>
            <a:xfrm>
              <a:off x="7443853" y="5960626"/>
              <a:ext cx="4330862" cy="7112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alpha val="10000"/>
                  </a:schemeClr>
                </a:gs>
                <a:gs pos="90000">
                  <a:schemeClr val="accent1">
                    <a:alpha val="0"/>
                  </a:schemeClr>
                </a:gs>
              </a:gsLst>
              <a:lin ang="10800000" scaled="1"/>
              <a:tileRect/>
            </a:gradFill>
            <a:ln w="6350">
              <a:gradFill flip="none" rotWithShape="1"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charset="-122"/>
                  <a:cs typeface="+mn-cs"/>
                </a:rPr>
                <a:t>改善效果展示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11727379" y="6149971"/>
              <a:ext cx="94672" cy="332510"/>
            </a:xfrm>
            <a:prstGeom prst="roundRect">
              <a:avLst/>
            </a:prstGeom>
            <a:solidFill>
              <a:srgbClr val="1D3E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15726" y="1027753"/>
            <a:ext cx="27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61499"/>
                </a:solidFill>
                <a:latin typeface="微软雅黑" panose="020B0503020204020204" charset="-122"/>
                <a:ea typeface="微软雅黑" panose="020B0503020204020204" charset="-122"/>
              </a:rPr>
              <a:t>参与赛道及企业概况简介</a:t>
            </a:r>
            <a:endParaRPr lang="zh-CN" altLang="en-US" b="1" dirty="0">
              <a:solidFill>
                <a:srgbClr val="06149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5728" y="10363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61499"/>
                </a:solidFill>
                <a:latin typeface="微软雅黑" panose="020B0503020204020204" charset="-122"/>
                <a:ea typeface="微软雅黑" panose="020B0503020204020204" charset="-122"/>
              </a:rPr>
              <a:t>参赛团队介绍</a:t>
            </a:r>
            <a:endParaRPr lang="zh-CN" altLang="en-US" b="1" dirty="0">
              <a:solidFill>
                <a:srgbClr val="06149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7101" y="1036381"/>
            <a:ext cx="40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61499"/>
                </a:solidFill>
                <a:latin typeface="微软雅黑" panose="020B0503020204020204" charset="-122"/>
                <a:ea typeface="微软雅黑" panose="020B0503020204020204" charset="-122"/>
              </a:rPr>
              <a:t>选题理由与现状把握</a:t>
            </a:r>
            <a:endParaRPr lang="zh-CN" altLang="en-US" b="1" dirty="0">
              <a:solidFill>
                <a:srgbClr val="06149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8475" y="1053633"/>
            <a:ext cx="40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61499"/>
                </a:solidFill>
                <a:latin typeface="微软雅黑" panose="020B0503020204020204" charset="-122"/>
                <a:ea typeface="微软雅黑" panose="020B0503020204020204" charset="-122"/>
              </a:rPr>
              <a:t>改善构想与过程实施</a:t>
            </a:r>
            <a:endParaRPr lang="zh-CN" altLang="en-US" b="1" dirty="0">
              <a:solidFill>
                <a:srgbClr val="06149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DIAGRAM_VIRTUALLY_FRAME" val="{&quot;height&quot;:211.1,&quot;left&quot;:208.55,&quot;top&quot;:210.1,&quot;width&quot;:523.4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DIAGRAM_VIRTUALLY_FRAME" val="{&quot;height&quot;:211.1,&quot;left&quot;:208.55,&quot;top&quot;:210.1,&quot;width&quot;:523.4}"/>
</p:tagLst>
</file>

<file path=ppt/tags/tag5.xml><?xml version="1.0" encoding="utf-8"?>
<p:tagLst xmlns:p="http://schemas.openxmlformats.org/presentationml/2006/main">
  <p:tag name="KSO_WM_DIAGRAM_VIRTUALLY_FRAME" val="{&quot;height&quot;:211.1,&quot;left&quot;:208.55,&quot;top&quot;:210.1,&quot;width&quot;:523.4}"/>
</p:tagLst>
</file>

<file path=ppt/tags/tag6.xml><?xml version="1.0" encoding="utf-8"?>
<p:tagLst xmlns:p="http://schemas.openxmlformats.org/presentationml/2006/main">
  <p:tag name="KSO_WM_DIAGRAM_VIRTUALLY_FRAME" val="{&quot;height&quot;:211.1,&quot;left&quot;:208.55,&quot;top&quot;:210.1,&quot;width&quot;:523.4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font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font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712</Words>
  <Application>WPS 演示</Application>
  <PresentationFormat>宽屏</PresentationFormat>
  <Paragraphs>78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仿宋</vt:lpstr>
      <vt:lpstr>微软雅黑</vt:lpstr>
      <vt:lpstr>思源宋体 CN</vt:lpstr>
      <vt:lpstr>Calibri</vt:lpstr>
      <vt:lpstr>Calibri</vt:lpstr>
      <vt:lpstr>Arial Unicode MS</vt:lpstr>
      <vt:lpstr>等线</vt:lpstr>
      <vt:lpstr>方正仿宋_GB2312</vt:lpstr>
      <vt:lpstr>WPS</vt:lpstr>
      <vt:lpstr>1_WPS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Serena Sang</dc:creator>
  <cp:lastModifiedBy>洛忆</cp:lastModifiedBy>
  <cp:revision>29</cp:revision>
  <dcterms:created xsi:type="dcterms:W3CDTF">2023-08-09T12:44:00Z</dcterms:created>
  <dcterms:modified xsi:type="dcterms:W3CDTF">2025-08-21T08:55:49Z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86268CBB0ED84F02A9B2BA5BE0BB10A1_13</vt:lpwstr>
  </property>
  <property fmtid="{D5CDD505-2E9C-101B-9397-08002B2CF9AE}" pid="3" name="KSOProductBuildVer">
    <vt:lpwstr>2052-12.1.0.21915</vt:lpwstr>
  </property>
</Properties>
</file>