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8" r:id="rId4"/>
    <p:sldId id="262" r:id="rId5"/>
    <p:sldId id="256" r:id="rId6"/>
    <p:sldId id="264" r:id="rId7"/>
    <p:sldId id="267" r:id="rId8"/>
    <p:sldId id="268" r:id="rId9"/>
    <p:sldId id="269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9"/>
    <a:srgbClr val="003ADA"/>
    <a:srgbClr val="1880E6"/>
    <a:srgbClr val="1D3EC0"/>
    <a:srgbClr val="01046F"/>
    <a:srgbClr val="000F9E"/>
    <a:srgbClr val="010D97"/>
    <a:srgbClr val="01087D"/>
    <a:srgbClr val="01046D"/>
    <a:srgbClr val="0E4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74C-42B8-4AE8-9425-24CFF83D0E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D71A-1F0C-4B79-9196-EFA8B6A35C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12"/>
          <a:srcRect t="4529" b="85660"/>
          <a:stretch>
            <a:fillRect/>
          </a:stretch>
        </p:blipFill>
        <p:spPr>
          <a:xfrm>
            <a:off x="0" y="0"/>
            <a:ext cx="12192000" cy="672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58809"/>
            <a:ext cx="12192000" cy="6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972" y="1006348"/>
            <a:ext cx="11116056" cy="484124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尊敬的各</a:t>
            </a:r>
            <a:r>
              <a:rPr lang="zh-CN" altLang="en-US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参赛企业</a:t>
            </a: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感谢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您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的参与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，为了本届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大赛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的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顺利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举办，首先对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资料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做出温馨提示，以促进讲演资料进一步规范化、标准化：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id-ID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一、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总体格式与规范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    </a:t>
            </a:r>
            <a:r>
              <a:rPr lang="zh-CN" altLang="id-ID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请按提供的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模板制作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资料，其中首页为参与赛道及企业概况简介、第</a:t>
            </a:r>
            <a:r>
              <a:rPr lang="en-US" altLang="zh-CN" sz="1400" cap="all" dirty="0">
                <a:latin typeface="+mn-ea"/>
                <a:cs typeface="仿宋" panose="02010609060101010101" charset="-122"/>
                <a:sym typeface="+mn-lt"/>
              </a:rPr>
              <a:t>2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页为参与团队介绍，从第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页开始进入正文，对正文版芯部分</a:t>
            </a:r>
            <a:r>
              <a:rPr lang="zh-CN" altLang="en-US" sz="1400" cap="all" dirty="0">
                <a:latin typeface="+mn-ea"/>
                <a:sym typeface="+mn-lt"/>
              </a:rPr>
              <a:t>（内容必须包含但不限于：</a:t>
            </a:r>
            <a:r>
              <a:rPr lang="zh-CN" altLang="en-US" sz="1600" cap="all" dirty="0">
                <a:effectLst/>
                <a:latin typeface="+mn-ea"/>
                <a:cs typeface="+mn-ea"/>
              </a:rPr>
              <a:t>问题及现状描述</a:t>
            </a:r>
            <a:r>
              <a:rPr lang="zh-CN" altLang="id-ID" sz="1600" cap="all" dirty="0">
                <a:effectLst/>
                <a:latin typeface="+mn-ea"/>
                <a:cs typeface="+mn-ea"/>
              </a:rPr>
              <a:t>、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ea"/>
              </a:rPr>
              <a:t>改善过程介绍</a:t>
            </a:r>
            <a:r>
              <a:rPr lang="zh-CN" altLang="id-ID" sz="1600" cap="all" dirty="0">
                <a:effectLst/>
                <a:latin typeface="+mn-ea"/>
                <a:cs typeface="+mn-ea"/>
                <a:sym typeface="+mn-ea"/>
              </a:rPr>
              <a:t>、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ea"/>
              </a:rPr>
              <a:t>改善效果展示</a:t>
            </a:r>
            <a:r>
              <a:rPr lang="zh-CN" altLang="en-US" sz="1400" cap="all" dirty="0">
                <a:latin typeface="+mn-ea"/>
              </a:rPr>
              <a:t>）</a:t>
            </a:r>
            <a:r>
              <a:rPr lang="zh-CN" altLang="en-US" sz="1400" cap="all" dirty="0">
                <a:latin typeface="+mn-ea"/>
                <a:sym typeface="+mn-lt"/>
              </a:rPr>
              <a:t>。</a:t>
            </a:r>
            <a:endParaRPr lang="zh-CN" altLang="en-US" sz="1400" cap="all" dirty="0">
              <a:latin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endParaRPr lang="zh-CN" altLang="en-US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二、对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具体内容提示</a:t>
            </a:r>
            <a:endParaRPr lang="zh-CN" altLang="en-US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en-US" sz="1400" cap="all" dirty="0">
                <a:solidFill>
                  <a:schemeClr val="tx1"/>
                </a:solidFill>
                <a:latin typeface="+mn-ea"/>
                <a:cs typeface="仿宋" panose="02010609060101010101" charset="-122"/>
                <a:sym typeface="+mn-lt"/>
              </a:rPr>
              <a:t>参赛资料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、内容要与本次大赛吻合，且与所属赛道相符。</a:t>
            </a:r>
            <a:endParaRPr lang="en-US" altLang="zh-CN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资料尽量做到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三清晰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，即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版面清晰、逻辑清晰、表述清晰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①一级标题、二级标题等序列号明确，演讲资料内容前后连贯，层次分明，逻辑性强。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   ②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分享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的内容清晰、简练。</a:t>
            </a:r>
            <a:endParaRPr lang="en-US" altLang="zh-CN" sz="1400" cap="all" dirty="0"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   ③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文、图、表清晰。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3. 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参赛资料请尽量精简凝练，重点突出，参赛讲演时间有限，篇幅建议不超过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30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4. 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资料中对</a:t>
            </a:r>
            <a:r>
              <a:rPr lang="zh-CN" sz="1400" dirty="0">
                <a:latin typeface="+mn-ea"/>
                <a:cs typeface="仿宋" panose="02010609060101010101" charset="-122"/>
                <a:sym typeface="+mn-ea"/>
              </a:rPr>
              <a:t>自己企业（单位）的宣传、介绍内容篇幅不宜过多。</a:t>
            </a:r>
            <a:endParaRPr lang="zh-CN" sz="1400" dirty="0">
              <a:latin typeface="+mn-ea"/>
              <a:cs typeface="仿宋" panose="02010609060101010101" charset="-122"/>
              <a:sym typeface="+mn-ea"/>
            </a:endParaRPr>
          </a:p>
          <a:p>
            <a:pPr algn="l" fontAlgn="auto">
              <a:lnSpc>
                <a:spcPct val="115000"/>
              </a:lnSpc>
            </a:pPr>
            <a:endParaRPr lang="en-US" altLang="zh-CN" sz="1200" cap="all" dirty="0">
              <a:effectLst/>
              <a:latin typeface="+mn-ea"/>
              <a:cs typeface="+mn-ea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effectLst/>
                <a:latin typeface="+mn-ea"/>
                <a:cs typeface="+mn-ea"/>
                <a:sym typeface="+mn-lt"/>
              </a:rPr>
              <a:t>三、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lt"/>
              </a:rPr>
              <a:t>提交、上报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id-ID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请于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资料上传截止日前在</a:t>
            </a:r>
            <a:r>
              <a:rPr lang="zh-CN" altLang="id-ID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大赛系统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提交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格式文件，切勿用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PDF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格式。</a:t>
            </a:r>
            <a:endParaRPr lang="zh-CN" altLang="en-US" sz="1400" cap="all" dirty="0"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集团预选赛参赛企业对接人员负责演讲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课件收集、上报及相关协调工作。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Desktop/封面.jpg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5095" y="1976120"/>
            <a:ext cx="9402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</a:rPr>
              <a:t>中国精益数智化创新大赛</a:t>
            </a:r>
            <a:endParaRPr lang="zh-CN" altLang="en-US" sz="6000" b="1" dirty="0">
              <a:solidFill>
                <a:schemeClr val="bg1"/>
              </a:solidFill>
              <a:latin typeface="思源宋体 CN" panose="02020700000000000000" charset="-122"/>
              <a:ea typeface="思源宋体 CN" panose="020207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8045" y="3312795"/>
            <a:ext cx="2836545" cy="1435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目录.jpg目录"/>
          <p:cNvPicPr>
            <a:picLocks noChangeAspect="1"/>
          </p:cNvPicPr>
          <p:nvPr/>
        </p:nvPicPr>
        <p:blipFill>
          <a:blip r:embed="rId1"/>
          <a:srcRect l="-9466" r="49999"/>
          <a:stretch>
            <a:fillRect/>
          </a:stretch>
        </p:blipFill>
        <p:spPr>
          <a:xfrm>
            <a:off x="-1393794" y="-4396"/>
            <a:ext cx="7250097" cy="6858000"/>
          </a:xfrm>
          <a:prstGeom prst="flowChartOnlineStorag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3526" y="1354504"/>
            <a:ext cx="2501900" cy="414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Contents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56303" y="714758"/>
            <a:ext cx="5707781" cy="5419692"/>
            <a:chOff x="6141036" y="1252134"/>
            <a:chExt cx="5707781" cy="5419692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1036" y="1252134"/>
              <a:ext cx="5707781" cy="4242570"/>
              <a:chOff x="5269768" y="1549400"/>
              <a:chExt cx="5707781" cy="424257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269768" y="1549400"/>
                <a:ext cx="5704120" cy="711200"/>
                <a:chOff x="5269768" y="1549400"/>
                <a:chExt cx="5704120" cy="7112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5269768" y="1562263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5333107" y="1625601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4" name="矩形: 圆角 33"/>
                <p:cNvSpPr/>
                <p:nvPr/>
              </p:nvSpPr>
              <p:spPr>
                <a:xfrm>
                  <a:off x="6595690" y="1549400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参与赛道及企业概况简介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矩形: 圆角 38"/>
                <p:cNvSpPr/>
                <p:nvPr/>
              </p:nvSpPr>
              <p:spPr>
                <a:xfrm>
                  <a:off x="10879216" y="1738745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5282160" y="2726523"/>
                <a:ext cx="5692891" cy="711200"/>
                <a:chOff x="5282160" y="2726523"/>
                <a:chExt cx="5692891" cy="711200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5282160" y="2739130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5345499" y="2802468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2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8" name="矩形: 圆角 27"/>
                <p:cNvSpPr/>
                <p:nvPr/>
              </p:nvSpPr>
              <p:spPr>
                <a:xfrm>
                  <a:off x="6596857" y="2726523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参赛团队介绍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1" name="矩形: 圆角 30"/>
                <p:cNvSpPr/>
                <p:nvPr/>
              </p:nvSpPr>
              <p:spPr>
                <a:xfrm>
                  <a:off x="10880379" y="2915868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5278804" y="3903646"/>
                <a:ext cx="5686955" cy="711200"/>
                <a:chOff x="5278804" y="3903646"/>
                <a:chExt cx="5686955" cy="71120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5278804" y="3915997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5342143" y="3979335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3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9" name="矩形: 圆角 28"/>
                <p:cNvSpPr/>
                <p:nvPr/>
              </p:nvSpPr>
              <p:spPr>
                <a:xfrm>
                  <a:off x="6587561" y="3903646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问题及现状描述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5" name="矩形: 圆角 24"/>
                <p:cNvSpPr/>
                <p:nvPr/>
              </p:nvSpPr>
              <p:spPr>
                <a:xfrm>
                  <a:off x="10871087" y="4092991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5296534" y="5080770"/>
                <a:ext cx="5681015" cy="711200"/>
                <a:chOff x="5296534" y="5080770"/>
                <a:chExt cx="5681015" cy="71120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5296534" y="5092864"/>
                  <a:ext cx="685476" cy="685474"/>
                </a:xfrm>
                <a:prstGeom prst="ellipse">
                  <a:avLst/>
                </a:prstGeom>
                <a:solidFill>
                  <a:schemeClr val="accent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5359873" y="5156202"/>
                  <a:ext cx="558799" cy="558799"/>
                </a:xfrm>
                <a:prstGeom prst="ellipse">
                  <a:avLst/>
                </a:prstGeom>
                <a:solidFill>
                  <a:srgbClr val="1D3EC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4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矩形: 圆角 29"/>
                <p:cNvSpPr/>
                <p:nvPr/>
              </p:nvSpPr>
              <p:spPr>
                <a:xfrm>
                  <a:off x="6599351" y="5080770"/>
                  <a:ext cx="4330862" cy="711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alpha val="10000"/>
                      </a:schemeClr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10800000" scaled="1"/>
                  <a:tileRect/>
                </a:gradFill>
                <a:ln w="6350">
                  <a:gradFill flip="none" rotWithShape="1">
                    <a:gsLst>
                      <a:gs pos="0">
                        <a:schemeClr val="accent1">
                          <a:alpha val="50000"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rPr>
                    <a:t>改善过程介绍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1" name="矩形: 圆角 20"/>
                <p:cNvSpPr/>
                <p:nvPr/>
              </p:nvSpPr>
              <p:spPr>
                <a:xfrm>
                  <a:off x="10882877" y="5270115"/>
                  <a:ext cx="94672" cy="332510"/>
                </a:xfrm>
                <a:prstGeom prst="roundRect">
                  <a:avLst/>
                </a:prstGeom>
                <a:solidFill>
                  <a:srgbClr val="1D3E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3" name="椭圆 2"/>
            <p:cNvSpPr/>
            <p:nvPr/>
          </p:nvSpPr>
          <p:spPr>
            <a:xfrm>
              <a:off x="6141036" y="5972720"/>
              <a:ext cx="685476" cy="685474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204375" y="6036058"/>
              <a:ext cx="558799" cy="558799"/>
            </a:xfrm>
            <a:prstGeom prst="ellipse">
              <a:avLst/>
            </a:prstGeom>
            <a:solidFill>
              <a:srgbClr val="1D3EC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7443853" y="5960626"/>
              <a:ext cx="4330862" cy="711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alpha val="10000"/>
                  </a:schemeClr>
                </a:gs>
                <a:gs pos="9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  <a:ln w="6350"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改善效果展示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11727379" y="6149971"/>
              <a:ext cx="94672" cy="332510"/>
            </a:xfrm>
            <a:prstGeom prst="roundRect">
              <a:avLst/>
            </a:prstGeom>
            <a:solidFill>
              <a:srgbClr val="1D3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参与赛道及企业概况简介</a:t>
            </a:r>
            <a:endParaRPr lang="zh-CN" altLang="en-US" b="1" dirty="0">
              <a:solidFill>
                <a:srgbClr val="0614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5728" y="1036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参赛团队介绍</a:t>
            </a:r>
            <a:endParaRPr lang="zh-CN" altLang="en-US" b="1" dirty="0">
              <a:solidFill>
                <a:srgbClr val="0614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7101" y="1036381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问题及现状描述</a:t>
            </a:r>
            <a:endParaRPr lang="zh-CN" altLang="en-US" b="1" dirty="0">
              <a:solidFill>
                <a:srgbClr val="0614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475" y="1053633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改善过程介绍</a:t>
            </a:r>
            <a:endParaRPr lang="zh-CN" altLang="en-US" b="1" dirty="0">
              <a:solidFill>
                <a:srgbClr val="0614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7101" y="1045006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61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改善效果展示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演示</Application>
  <PresentationFormat>宽屏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仿宋</vt:lpstr>
      <vt:lpstr>思源宋体 CN</vt:lpstr>
      <vt:lpstr>Calibri</vt:lpstr>
      <vt:lpstr>微软雅黑</vt:lpstr>
      <vt:lpstr>Calibri</vt:lpstr>
      <vt:lpstr>Arial Unicode MS</vt:lpstr>
      <vt:lpstr>等线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Sang</dc:creator>
  <cp:lastModifiedBy>洛忆</cp:lastModifiedBy>
  <cp:revision>26</cp:revision>
  <dcterms:created xsi:type="dcterms:W3CDTF">2023-08-09T12:44:00Z</dcterms:created>
  <dcterms:modified xsi:type="dcterms:W3CDTF">2025-05-29T02:50:25Z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